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18288000" cy="10287000"/>
  <p:notesSz cx="6858000" cy="9144000"/>
  <p:embeddedFontLst>
    <p:embeddedFont>
      <p:font typeface="Aileron Bold" panose="020B0604020202020204" charset="0"/>
      <p:regular r:id="rId73"/>
    </p:embeddedFont>
    <p:embeddedFont>
      <p:font typeface="Arimo" panose="020B0604020202020204" charset="0"/>
      <p:regular r:id="rId74"/>
    </p:embeddedFont>
    <p:embeddedFont>
      <p:font typeface="Arimo Bold" panose="020B0604020202020204" charset="0"/>
      <p:regular r:id="rId75"/>
    </p:embeddedFont>
    <p:embeddedFont>
      <p:font typeface="Canva Sans Bold" panose="020B0604020202020204" charset="0"/>
      <p:regular r:id="rId76"/>
    </p:embeddedFont>
    <p:embeddedFont>
      <p:font typeface="Catamaran" panose="020B0604020202020204" charset="0"/>
      <p:regular r:id="rId77"/>
    </p:embeddedFont>
    <p:embeddedFont>
      <p:font typeface="Catamaran Bold" panose="020B0604020202020204" charset="0"/>
      <p:regular r:id="rId78"/>
    </p:embeddedFont>
    <p:embeddedFont>
      <p:font typeface="Catamaran Light" panose="020B0604020202020204" charset="0"/>
      <p:regular r:id="rId79"/>
    </p:embeddedFont>
    <p:embeddedFont>
      <p:font typeface="League Spartan" panose="020B0604020202020204"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pipelines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uture-eg.com"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grpSp>
        <p:nvGrpSpPr>
          <p:cNvPr id="2" name="Group 2"/>
          <p:cNvGrpSpPr/>
          <p:nvPr/>
        </p:nvGrpSpPr>
        <p:grpSpPr>
          <a:xfrm>
            <a:off x="5323398" y="7252335"/>
            <a:ext cx="11935902" cy="1673225"/>
            <a:chOff x="0" y="0"/>
            <a:chExt cx="3266570" cy="457921"/>
          </a:xfrm>
        </p:grpSpPr>
        <p:sp>
          <p:nvSpPr>
            <p:cNvPr id="3" name="Freeform 3"/>
            <p:cNvSpPr/>
            <p:nvPr/>
          </p:nvSpPr>
          <p:spPr>
            <a:xfrm>
              <a:off x="0" y="0"/>
              <a:ext cx="3266570" cy="457922"/>
            </a:xfrm>
            <a:custGeom>
              <a:avLst/>
              <a:gdLst/>
              <a:ahLst/>
              <a:cxnLst/>
              <a:rect l="l" t="t" r="r" b="b"/>
              <a:pathLst>
                <a:path w="3266570" h="457922">
                  <a:moveTo>
                    <a:pt x="0" y="0"/>
                  </a:moveTo>
                  <a:lnTo>
                    <a:pt x="3266570" y="0"/>
                  </a:lnTo>
                  <a:lnTo>
                    <a:pt x="3266570" y="457922"/>
                  </a:lnTo>
                  <a:lnTo>
                    <a:pt x="0" y="457922"/>
                  </a:lnTo>
                  <a:close/>
                </a:path>
              </a:pathLst>
            </a:custGeom>
            <a:solidFill>
              <a:srgbClr val="EFA038"/>
            </a:solidFill>
          </p:spPr>
        </p:sp>
        <p:sp>
          <p:nvSpPr>
            <p:cNvPr id="4" name="TextBox 4"/>
            <p:cNvSpPr txBox="1"/>
            <p:nvPr/>
          </p:nvSpPr>
          <p:spPr>
            <a:xfrm>
              <a:off x="0" y="-38100"/>
              <a:ext cx="3266570" cy="49602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902504" y="-874376"/>
            <a:ext cx="8932059" cy="17164890"/>
          </a:xfrm>
          <a:custGeom>
            <a:avLst/>
            <a:gdLst/>
            <a:ahLst/>
            <a:cxnLst/>
            <a:rect l="l" t="t" r="r" b="b"/>
            <a:pathLst>
              <a:path w="8932059" h="17164890">
                <a:moveTo>
                  <a:pt x="8932059" y="0"/>
                </a:moveTo>
                <a:lnTo>
                  <a:pt x="0" y="0"/>
                </a:lnTo>
                <a:lnTo>
                  <a:pt x="0" y="17164891"/>
                </a:lnTo>
                <a:lnTo>
                  <a:pt x="8932059" y="17164891"/>
                </a:lnTo>
                <a:lnTo>
                  <a:pt x="8932059" y="0"/>
                </a:lnTo>
                <a:close/>
              </a:path>
            </a:pathLst>
          </a:custGeom>
          <a:blipFill>
            <a:blip r:embed="rId2"/>
            <a:stretch>
              <a:fillRect/>
            </a:stretch>
          </a:blipFill>
        </p:spPr>
      </p:sp>
      <p:grpSp>
        <p:nvGrpSpPr>
          <p:cNvPr id="6" name="Group 6"/>
          <p:cNvGrpSpPr/>
          <p:nvPr/>
        </p:nvGrpSpPr>
        <p:grpSpPr>
          <a:xfrm rot="5400000">
            <a:off x="651708" y="1112637"/>
            <a:ext cx="3086100" cy="1543050"/>
            <a:chOff x="0" y="0"/>
            <a:chExt cx="812800" cy="406400"/>
          </a:xfrm>
        </p:grpSpPr>
        <p:sp>
          <p:nvSpPr>
            <p:cNvPr id="7" name="Freeform 7"/>
            <p:cNvSpPr/>
            <p:nvPr/>
          </p:nvSpPr>
          <p:spPr>
            <a:xfrm>
              <a:off x="0" y="0"/>
              <a:ext cx="812800" cy="406400"/>
            </a:xfrm>
            <a:custGeom>
              <a:avLst/>
              <a:gdLst/>
              <a:ahLst/>
              <a:cxnLst/>
              <a:rect l="l" t="t" r="r" b="b"/>
              <a:pathLst>
                <a:path w="812800" h="4064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FA038"/>
            </a:solidFill>
          </p:spPr>
        </p:sp>
        <p:sp>
          <p:nvSpPr>
            <p:cNvPr id="8" name="TextBox 8"/>
            <p:cNvSpPr txBox="1"/>
            <p:nvPr/>
          </p:nvSpPr>
          <p:spPr>
            <a:xfrm>
              <a:off x="203200" y="120650"/>
              <a:ext cx="406400" cy="285750"/>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7452819" y="1525387"/>
            <a:ext cx="9657581" cy="941069"/>
          </a:xfrm>
          <a:prstGeom prst="rect">
            <a:avLst/>
          </a:prstGeom>
        </p:spPr>
        <p:txBody>
          <a:bodyPr lIns="0" tIns="0" rIns="0" bIns="0" rtlCol="0" anchor="t">
            <a:spAutoFit/>
          </a:bodyPr>
          <a:lstStyle/>
          <a:p>
            <a:pPr algn="r">
              <a:lnSpc>
                <a:spcPts val="7259"/>
              </a:lnSpc>
            </a:pPr>
            <a:r>
              <a:rPr lang="en-US" sz="6599" b="1" spc="494">
                <a:solidFill>
                  <a:srgbClr val="FFFFFF"/>
                </a:solidFill>
                <a:latin typeface="Catamaran Bold"/>
                <a:ea typeface="Catamaran Bold"/>
                <a:cs typeface="Catamaran Bold"/>
                <a:sym typeface="Catamaran Bold"/>
              </a:rPr>
              <a:t>Futures company</a:t>
            </a:r>
          </a:p>
        </p:txBody>
      </p:sp>
      <p:sp>
        <p:nvSpPr>
          <p:cNvPr id="10" name="TextBox 10"/>
          <p:cNvSpPr txBox="1"/>
          <p:nvPr/>
        </p:nvSpPr>
        <p:spPr>
          <a:xfrm>
            <a:off x="6174324" y="5343701"/>
            <a:ext cx="11084976" cy="1846236"/>
          </a:xfrm>
          <a:prstGeom prst="rect">
            <a:avLst/>
          </a:prstGeom>
        </p:spPr>
        <p:txBody>
          <a:bodyPr lIns="0" tIns="0" rIns="0" bIns="0" rtlCol="0" anchor="t">
            <a:spAutoFit/>
          </a:bodyPr>
          <a:lstStyle/>
          <a:p>
            <a:pPr algn="r">
              <a:lnSpc>
                <a:spcPts val="13885"/>
              </a:lnSpc>
            </a:pPr>
            <a:r>
              <a:rPr lang="en-US" sz="12622" b="1" spc="1401">
                <a:solidFill>
                  <a:srgbClr val="FFFFFF"/>
                </a:solidFill>
                <a:latin typeface="Arimo Bold"/>
                <a:ea typeface="Arimo Bold"/>
                <a:cs typeface="Arimo Bold"/>
                <a:sym typeface="Arimo Bold"/>
              </a:rPr>
              <a:t>ODOO </a:t>
            </a:r>
          </a:p>
        </p:txBody>
      </p:sp>
      <p:sp>
        <p:nvSpPr>
          <p:cNvPr id="11" name="TextBox 11"/>
          <p:cNvSpPr txBox="1"/>
          <p:nvPr/>
        </p:nvSpPr>
        <p:spPr>
          <a:xfrm>
            <a:off x="3563525" y="7377460"/>
            <a:ext cx="12416232" cy="1317734"/>
          </a:xfrm>
          <a:prstGeom prst="rect">
            <a:avLst/>
          </a:prstGeom>
        </p:spPr>
        <p:txBody>
          <a:bodyPr lIns="0" tIns="0" rIns="0" bIns="0" rtlCol="0" anchor="t">
            <a:spAutoFit/>
          </a:bodyPr>
          <a:lstStyle/>
          <a:p>
            <a:pPr algn="r">
              <a:lnSpc>
                <a:spcPts val="10142"/>
              </a:lnSpc>
            </a:pPr>
            <a:r>
              <a:rPr lang="en-US" sz="9220" spc="2600">
                <a:solidFill>
                  <a:srgbClr val="FFFFFF"/>
                </a:solidFill>
                <a:latin typeface="Catamaran Light"/>
                <a:ea typeface="Catamaran Light"/>
                <a:cs typeface="Catamaran Light"/>
                <a:sym typeface="Catamaran Light"/>
              </a:rPr>
              <a:t>ERP PROJECT</a:t>
            </a:r>
          </a:p>
        </p:txBody>
      </p:sp>
      <p:grpSp>
        <p:nvGrpSpPr>
          <p:cNvPr id="12" name="Group 12"/>
          <p:cNvGrpSpPr/>
          <p:nvPr/>
        </p:nvGrpSpPr>
        <p:grpSpPr>
          <a:xfrm rot="5400000">
            <a:off x="-2975620" y="3524816"/>
            <a:ext cx="6893838" cy="3446919"/>
            <a:chOff x="0" y="0"/>
            <a:chExt cx="812800" cy="406400"/>
          </a:xfrm>
        </p:grpSpPr>
        <p:sp>
          <p:nvSpPr>
            <p:cNvPr id="13" name="Freeform 13"/>
            <p:cNvSpPr/>
            <p:nvPr/>
          </p:nvSpPr>
          <p:spPr>
            <a:xfrm>
              <a:off x="0" y="0"/>
              <a:ext cx="812800" cy="406400"/>
            </a:xfrm>
            <a:custGeom>
              <a:avLst/>
              <a:gdLst/>
              <a:ahLst/>
              <a:cxnLst/>
              <a:rect l="l" t="t" r="r" b="b"/>
              <a:pathLst>
                <a:path w="812800" h="4064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FA038"/>
            </a:solidFill>
          </p:spPr>
        </p:sp>
        <p:sp>
          <p:nvSpPr>
            <p:cNvPr id="14" name="TextBox 14"/>
            <p:cNvSpPr txBox="1"/>
            <p:nvPr/>
          </p:nvSpPr>
          <p:spPr>
            <a:xfrm>
              <a:off x="203200" y="120650"/>
              <a:ext cx="406400" cy="285750"/>
            </a:xfrm>
            <a:prstGeom prst="rect">
              <a:avLst/>
            </a:prstGeom>
          </p:spPr>
          <p:txBody>
            <a:bodyPr lIns="50800" tIns="50800" rIns="50800" bIns="50800" rtlCol="0" anchor="ctr"/>
            <a:lstStyle/>
            <a:p>
              <a:pPr algn="ctr">
                <a:lnSpc>
                  <a:spcPts val="1869"/>
                </a:lnSpc>
              </a:pPr>
              <a:endParaRPr/>
            </a:p>
          </p:txBody>
        </p:sp>
      </p:grpSp>
      <p:sp>
        <p:nvSpPr>
          <p:cNvPr id="15" name="TextBox 15"/>
          <p:cNvSpPr txBox="1"/>
          <p:nvPr/>
        </p:nvSpPr>
        <p:spPr>
          <a:xfrm>
            <a:off x="10798225" y="962025"/>
            <a:ext cx="6461075" cy="441324"/>
          </a:xfrm>
          <a:prstGeom prst="rect">
            <a:avLst/>
          </a:prstGeom>
        </p:spPr>
        <p:txBody>
          <a:bodyPr lIns="0" tIns="0" rIns="0" bIns="0" rtlCol="0" anchor="t">
            <a:spAutoFit/>
          </a:bodyPr>
          <a:lstStyle/>
          <a:p>
            <a:pPr algn="r">
              <a:lnSpc>
                <a:spcPts val="3500"/>
              </a:lnSpc>
            </a:pPr>
            <a:r>
              <a:rPr lang="en-US" sz="2500" u="sng">
                <a:solidFill>
                  <a:srgbClr val="FFFFFF"/>
                </a:solidFill>
                <a:latin typeface="Arimo"/>
                <a:ea typeface="Arimo"/>
                <a:cs typeface="Arimo"/>
                <a:sym typeface="Arimo"/>
                <a:hlinkClick r:id="rId3" tooltip="http://www.future-eg.com"/>
              </a:rPr>
              <a:t>http://www.future-eg.com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543050"/>
            <a:ext cx="18288000" cy="8743950"/>
          </a:xfrm>
          <a:custGeom>
            <a:avLst/>
            <a:gdLst/>
            <a:ahLst/>
            <a:cxnLst/>
            <a:rect l="l" t="t" r="r" b="b"/>
            <a:pathLst>
              <a:path w="18288000" h="8743950">
                <a:moveTo>
                  <a:pt x="0" y="0"/>
                </a:moveTo>
                <a:lnTo>
                  <a:pt x="18288000" y="0"/>
                </a:lnTo>
                <a:lnTo>
                  <a:pt x="18288000" y="8743950"/>
                </a:lnTo>
                <a:lnTo>
                  <a:pt x="0" y="8743950"/>
                </a:lnTo>
                <a:lnTo>
                  <a:pt x="0" y="0"/>
                </a:lnTo>
                <a:close/>
              </a:path>
            </a:pathLst>
          </a:custGeom>
          <a:blipFill>
            <a:blip r:embed="rId2"/>
            <a:stretch>
              <a:fillRect l="-7960" t="-3826" r="-7960" b="-5882"/>
            </a:stretch>
          </a:blipFill>
        </p:spPr>
      </p:sp>
      <p:sp>
        <p:nvSpPr>
          <p:cNvPr id="3" name="TextBox 3"/>
          <p:cNvSpPr txBox="1"/>
          <p:nvPr/>
        </p:nvSpPr>
        <p:spPr>
          <a:xfrm>
            <a:off x="277118" y="-23494"/>
            <a:ext cx="9653439"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Document Layout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7328074"/>
            <a:ext cx="7024043" cy="2924201"/>
          </a:xfrm>
          <a:custGeom>
            <a:avLst/>
            <a:gdLst/>
            <a:ahLst/>
            <a:cxnLst/>
            <a:rect l="l" t="t" r="r" b="b"/>
            <a:pathLst>
              <a:path w="7024043" h="2924201">
                <a:moveTo>
                  <a:pt x="0" y="0"/>
                </a:moveTo>
                <a:lnTo>
                  <a:pt x="7024043" y="0"/>
                </a:lnTo>
                <a:lnTo>
                  <a:pt x="7024043" y="2924201"/>
                </a:lnTo>
                <a:lnTo>
                  <a:pt x="0" y="2924201"/>
                </a:lnTo>
                <a:lnTo>
                  <a:pt x="0" y="0"/>
                </a:lnTo>
                <a:close/>
              </a:path>
            </a:pathLst>
          </a:custGeom>
          <a:blipFill>
            <a:blip r:embed="rId2"/>
            <a:stretch>
              <a:fillRect r="-60893"/>
            </a:stretch>
          </a:blipFill>
        </p:spPr>
      </p:sp>
      <p:sp>
        <p:nvSpPr>
          <p:cNvPr id="3" name="Freeform 3"/>
          <p:cNvSpPr/>
          <p:nvPr/>
        </p:nvSpPr>
        <p:spPr>
          <a:xfrm>
            <a:off x="7024043" y="7328074"/>
            <a:ext cx="11263957" cy="2958926"/>
          </a:xfrm>
          <a:custGeom>
            <a:avLst/>
            <a:gdLst/>
            <a:ahLst/>
            <a:cxnLst/>
            <a:rect l="l" t="t" r="r" b="b"/>
            <a:pathLst>
              <a:path w="11263957" h="2958926">
                <a:moveTo>
                  <a:pt x="0" y="0"/>
                </a:moveTo>
                <a:lnTo>
                  <a:pt x="11263957" y="0"/>
                </a:lnTo>
                <a:lnTo>
                  <a:pt x="11263957" y="2958926"/>
                </a:lnTo>
                <a:lnTo>
                  <a:pt x="0" y="2958926"/>
                </a:lnTo>
                <a:lnTo>
                  <a:pt x="0" y="0"/>
                </a:lnTo>
                <a:close/>
              </a:path>
            </a:pathLst>
          </a:custGeom>
          <a:blipFill>
            <a:blip r:embed="rId3"/>
            <a:stretch>
              <a:fillRect r="-31344"/>
            </a:stretch>
          </a:blipFill>
        </p:spPr>
      </p:sp>
      <p:sp>
        <p:nvSpPr>
          <p:cNvPr id="4" name="Freeform 4"/>
          <p:cNvSpPr/>
          <p:nvPr/>
        </p:nvSpPr>
        <p:spPr>
          <a:xfrm>
            <a:off x="0" y="3849968"/>
            <a:ext cx="18288000" cy="3478106"/>
          </a:xfrm>
          <a:custGeom>
            <a:avLst/>
            <a:gdLst/>
            <a:ahLst/>
            <a:cxnLst/>
            <a:rect l="l" t="t" r="r" b="b"/>
            <a:pathLst>
              <a:path w="18288000" h="3478106">
                <a:moveTo>
                  <a:pt x="0" y="0"/>
                </a:moveTo>
                <a:lnTo>
                  <a:pt x="18288000" y="0"/>
                </a:lnTo>
                <a:lnTo>
                  <a:pt x="18288000" y="3478106"/>
                </a:lnTo>
                <a:lnTo>
                  <a:pt x="0" y="3478106"/>
                </a:lnTo>
                <a:lnTo>
                  <a:pt x="0" y="0"/>
                </a:lnTo>
                <a:close/>
              </a:path>
            </a:pathLst>
          </a:custGeom>
          <a:blipFill>
            <a:blip r:embed="rId4"/>
            <a:stretch>
              <a:fillRect t="-47" b="-2483"/>
            </a:stretch>
          </a:blipFill>
        </p:spPr>
      </p:sp>
      <p:sp>
        <p:nvSpPr>
          <p:cNvPr id="5" name="TextBox 5"/>
          <p:cNvSpPr txBox="1"/>
          <p:nvPr/>
        </p:nvSpPr>
        <p:spPr>
          <a:xfrm>
            <a:off x="0" y="-171450"/>
            <a:ext cx="8173738"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System Basics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024372"/>
            <a:ext cx="18288000" cy="8262628"/>
          </a:xfrm>
          <a:custGeom>
            <a:avLst/>
            <a:gdLst/>
            <a:ahLst/>
            <a:cxnLst/>
            <a:rect l="l" t="t" r="r" b="b"/>
            <a:pathLst>
              <a:path w="18288000" h="8262628">
                <a:moveTo>
                  <a:pt x="0" y="0"/>
                </a:moveTo>
                <a:lnTo>
                  <a:pt x="18288000" y="0"/>
                </a:lnTo>
                <a:lnTo>
                  <a:pt x="18288000" y="8262628"/>
                </a:lnTo>
                <a:lnTo>
                  <a:pt x="0" y="8262628"/>
                </a:lnTo>
                <a:lnTo>
                  <a:pt x="0" y="0"/>
                </a:lnTo>
                <a:close/>
              </a:path>
            </a:pathLst>
          </a:custGeom>
          <a:blipFill>
            <a:blip r:embed="rId2"/>
            <a:stretch>
              <a:fillRect t="-16593" b="-7906"/>
            </a:stretch>
          </a:blipFill>
        </p:spPr>
      </p:sp>
      <p:sp>
        <p:nvSpPr>
          <p:cNvPr id="3" name="TextBox 3"/>
          <p:cNvSpPr txBox="1"/>
          <p:nvPr/>
        </p:nvSpPr>
        <p:spPr>
          <a:xfrm>
            <a:off x="138261" y="159703"/>
            <a:ext cx="4815632"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currency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142529"/>
            <a:ext cx="18288000" cy="8144471"/>
          </a:xfrm>
          <a:custGeom>
            <a:avLst/>
            <a:gdLst/>
            <a:ahLst/>
            <a:cxnLst/>
            <a:rect l="l" t="t" r="r" b="b"/>
            <a:pathLst>
              <a:path w="18288000" h="8144471">
                <a:moveTo>
                  <a:pt x="0" y="0"/>
                </a:moveTo>
                <a:lnTo>
                  <a:pt x="18288000" y="0"/>
                </a:lnTo>
                <a:lnTo>
                  <a:pt x="18288000" y="8144471"/>
                </a:lnTo>
                <a:lnTo>
                  <a:pt x="0" y="8144471"/>
                </a:lnTo>
                <a:lnTo>
                  <a:pt x="0" y="0"/>
                </a:lnTo>
                <a:close/>
              </a:path>
            </a:pathLst>
          </a:custGeom>
          <a:blipFill>
            <a:blip r:embed="rId2"/>
            <a:stretch>
              <a:fillRect t="-17924" b="-8382"/>
            </a:stretch>
          </a:blipFill>
        </p:spPr>
      </p:sp>
      <p:sp>
        <p:nvSpPr>
          <p:cNvPr id="3" name="TextBox 3"/>
          <p:cNvSpPr txBox="1"/>
          <p:nvPr/>
        </p:nvSpPr>
        <p:spPr>
          <a:xfrm>
            <a:off x="147786" y="159703"/>
            <a:ext cx="4815632"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currency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637083"/>
            <a:ext cx="18288000" cy="8649917"/>
          </a:xfrm>
          <a:custGeom>
            <a:avLst/>
            <a:gdLst/>
            <a:ahLst/>
            <a:cxnLst/>
            <a:rect l="l" t="t" r="r" b="b"/>
            <a:pathLst>
              <a:path w="18288000" h="8649917">
                <a:moveTo>
                  <a:pt x="0" y="0"/>
                </a:moveTo>
                <a:lnTo>
                  <a:pt x="18288000" y="0"/>
                </a:lnTo>
                <a:lnTo>
                  <a:pt x="18288000" y="8649917"/>
                </a:lnTo>
                <a:lnTo>
                  <a:pt x="0" y="8649917"/>
                </a:lnTo>
                <a:lnTo>
                  <a:pt x="0" y="0"/>
                </a:lnTo>
                <a:close/>
              </a:path>
            </a:pathLst>
          </a:custGeom>
          <a:blipFill>
            <a:blip r:embed="rId2"/>
            <a:stretch>
              <a:fillRect l="-252" t="-469" r="-4188"/>
            </a:stretch>
          </a:blipFill>
        </p:spPr>
      </p:sp>
      <p:sp>
        <p:nvSpPr>
          <p:cNvPr id="3" name="TextBox 3"/>
          <p:cNvSpPr txBox="1"/>
          <p:nvPr/>
        </p:nvSpPr>
        <p:spPr>
          <a:xfrm>
            <a:off x="195337" y="70539"/>
            <a:ext cx="6805910"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chart of ACC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209943" y="1395094"/>
            <a:ext cx="18497943" cy="8891906"/>
          </a:xfrm>
          <a:custGeom>
            <a:avLst/>
            <a:gdLst/>
            <a:ahLst/>
            <a:cxnLst/>
            <a:rect l="l" t="t" r="r" b="b"/>
            <a:pathLst>
              <a:path w="18497943" h="8891906">
                <a:moveTo>
                  <a:pt x="0" y="0"/>
                </a:moveTo>
                <a:lnTo>
                  <a:pt x="18497943" y="0"/>
                </a:lnTo>
                <a:lnTo>
                  <a:pt x="18497943" y="8891906"/>
                </a:lnTo>
                <a:lnTo>
                  <a:pt x="0" y="8891906"/>
                </a:lnTo>
                <a:lnTo>
                  <a:pt x="0" y="0"/>
                </a:lnTo>
                <a:close/>
              </a:path>
            </a:pathLst>
          </a:custGeom>
          <a:blipFill>
            <a:blip r:embed="rId2"/>
            <a:stretch>
              <a:fillRect l="-1954" t="-248" r="-3089"/>
            </a:stretch>
          </a:blipFill>
        </p:spPr>
      </p:sp>
      <p:sp>
        <p:nvSpPr>
          <p:cNvPr id="3" name="TextBox 3"/>
          <p:cNvSpPr txBox="1"/>
          <p:nvPr/>
        </p:nvSpPr>
        <p:spPr>
          <a:xfrm>
            <a:off x="195337" y="-171450"/>
            <a:ext cx="6805910" cy="1493516"/>
          </a:xfrm>
          <a:prstGeom prst="rect">
            <a:avLst/>
          </a:prstGeom>
        </p:spPr>
        <p:txBody>
          <a:bodyPr lIns="0" tIns="0" rIns="0" bIns="0" rtlCol="0" anchor="t">
            <a:spAutoFit/>
          </a:bodyPr>
          <a:lstStyle/>
          <a:p>
            <a:pPr algn="ctr">
              <a:lnSpc>
                <a:spcPts val="12180"/>
              </a:lnSpc>
              <a:spcBef>
                <a:spcPct val="0"/>
              </a:spcBef>
            </a:pPr>
            <a:r>
              <a:rPr lang="en-US" sz="8700" b="1">
                <a:solidFill>
                  <a:srgbClr val="FFFFFF"/>
                </a:solidFill>
                <a:latin typeface="Canva Sans Bold"/>
                <a:ea typeface="Canva Sans Bold"/>
                <a:cs typeface="Canva Sans Bold"/>
                <a:sym typeface="Canva Sans Bold"/>
              </a:rPr>
              <a:t>chart of ACC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953873"/>
            <a:ext cx="18288000" cy="8333127"/>
          </a:xfrm>
          <a:custGeom>
            <a:avLst/>
            <a:gdLst/>
            <a:ahLst/>
            <a:cxnLst/>
            <a:rect l="l" t="t" r="r" b="b"/>
            <a:pathLst>
              <a:path w="18288000" h="8333127">
                <a:moveTo>
                  <a:pt x="0" y="0"/>
                </a:moveTo>
                <a:lnTo>
                  <a:pt x="18288000" y="0"/>
                </a:lnTo>
                <a:lnTo>
                  <a:pt x="18288000" y="8333127"/>
                </a:lnTo>
                <a:lnTo>
                  <a:pt x="0" y="8333127"/>
                </a:lnTo>
                <a:lnTo>
                  <a:pt x="0" y="0"/>
                </a:lnTo>
                <a:close/>
              </a:path>
            </a:pathLst>
          </a:custGeom>
          <a:blipFill>
            <a:blip r:embed="rId2"/>
            <a:stretch>
              <a:fillRect t="-16494" b="-6952"/>
            </a:stretch>
          </a:blipFill>
        </p:spPr>
      </p:sp>
      <p:sp>
        <p:nvSpPr>
          <p:cNvPr id="3" name="TextBox 3"/>
          <p:cNvSpPr txBox="1"/>
          <p:nvPr/>
        </p:nvSpPr>
        <p:spPr>
          <a:xfrm>
            <a:off x="0" y="196217"/>
            <a:ext cx="2693194"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Bank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937433"/>
            <a:ext cx="18288000" cy="8349567"/>
          </a:xfrm>
          <a:custGeom>
            <a:avLst/>
            <a:gdLst/>
            <a:ahLst/>
            <a:cxnLst/>
            <a:rect l="l" t="t" r="r" b="b"/>
            <a:pathLst>
              <a:path w="18288000" h="8349567">
                <a:moveTo>
                  <a:pt x="0" y="0"/>
                </a:moveTo>
                <a:lnTo>
                  <a:pt x="18288000" y="0"/>
                </a:lnTo>
                <a:lnTo>
                  <a:pt x="18288000" y="8349567"/>
                </a:lnTo>
                <a:lnTo>
                  <a:pt x="0" y="8349567"/>
                </a:lnTo>
                <a:lnTo>
                  <a:pt x="0" y="0"/>
                </a:lnTo>
                <a:close/>
              </a:path>
            </a:pathLst>
          </a:custGeom>
          <a:blipFill>
            <a:blip r:embed="rId2"/>
            <a:stretch>
              <a:fillRect l="-396" r="-396" b="-173"/>
            </a:stretch>
          </a:blipFill>
        </p:spPr>
      </p:sp>
      <p:sp>
        <p:nvSpPr>
          <p:cNvPr id="3" name="TextBox 3"/>
          <p:cNvSpPr txBox="1"/>
          <p:nvPr/>
        </p:nvSpPr>
        <p:spPr>
          <a:xfrm>
            <a:off x="0" y="196217"/>
            <a:ext cx="2693194"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Bank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05740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2"/>
            <a:stretch>
              <a:fillRect t="-416" b="-416"/>
            </a:stretch>
          </a:blipFill>
        </p:spPr>
      </p:sp>
      <p:sp>
        <p:nvSpPr>
          <p:cNvPr id="3" name="TextBox 3"/>
          <p:cNvSpPr txBox="1"/>
          <p:nvPr/>
        </p:nvSpPr>
        <p:spPr>
          <a:xfrm>
            <a:off x="0" y="196217"/>
            <a:ext cx="10712946"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Bank Reconciliation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916069"/>
            <a:ext cx="18288000" cy="8370931"/>
          </a:xfrm>
          <a:custGeom>
            <a:avLst/>
            <a:gdLst/>
            <a:ahLst/>
            <a:cxnLst/>
            <a:rect l="l" t="t" r="r" b="b"/>
            <a:pathLst>
              <a:path w="18288000" h="8370931">
                <a:moveTo>
                  <a:pt x="0" y="0"/>
                </a:moveTo>
                <a:lnTo>
                  <a:pt x="18288000" y="0"/>
                </a:lnTo>
                <a:lnTo>
                  <a:pt x="18288000" y="8370931"/>
                </a:lnTo>
                <a:lnTo>
                  <a:pt x="0" y="8370931"/>
                </a:lnTo>
                <a:lnTo>
                  <a:pt x="0" y="0"/>
                </a:lnTo>
                <a:close/>
              </a:path>
            </a:pathLst>
          </a:custGeom>
          <a:blipFill>
            <a:blip r:embed="rId2"/>
            <a:stretch>
              <a:fillRect l="-453" t="-30" r="-453"/>
            </a:stretch>
          </a:blipFill>
        </p:spPr>
      </p:sp>
      <p:sp>
        <p:nvSpPr>
          <p:cNvPr id="3" name="TextBox 3"/>
          <p:cNvSpPr txBox="1"/>
          <p:nvPr/>
        </p:nvSpPr>
        <p:spPr>
          <a:xfrm>
            <a:off x="9525" y="196217"/>
            <a:ext cx="3424833"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studio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3479446" y="2853740"/>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361963" y="-828203"/>
            <a:ext cx="4452453" cy="8556356"/>
          </a:xfrm>
          <a:custGeom>
            <a:avLst/>
            <a:gdLst/>
            <a:ahLst/>
            <a:cxnLst/>
            <a:rect l="l" t="t" r="r" b="b"/>
            <a:pathLst>
              <a:path w="4452453" h="8556356">
                <a:moveTo>
                  <a:pt x="4452454" y="0"/>
                </a:moveTo>
                <a:lnTo>
                  <a:pt x="0" y="0"/>
                </a:lnTo>
                <a:lnTo>
                  <a:pt x="0" y="8556356"/>
                </a:lnTo>
                <a:lnTo>
                  <a:pt x="4452454" y="8556356"/>
                </a:lnTo>
                <a:lnTo>
                  <a:pt x="4452454" y="0"/>
                </a:lnTo>
                <a:close/>
              </a:path>
            </a:pathLst>
          </a:custGeom>
          <a:blipFill>
            <a:blip r:embed="rId4"/>
            <a:stretch>
              <a:fillRect/>
            </a:stretch>
          </a:blipFill>
        </p:spPr>
      </p:sp>
      <p:sp>
        <p:nvSpPr>
          <p:cNvPr id="4" name="TextBox 4"/>
          <p:cNvSpPr txBox="1"/>
          <p:nvPr/>
        </p:nvSpPr>
        <p:spPr>
          <a:xfrm>
            <a:off x="4682740" y="5311697"/>
            <a:ext cx="4873500" cy="438786"/>
          </a:xfrm>
          <a:prstGeom prst="rect">
            <a:avLst/>
          </a:prstGeom>
        </p:spPr>
        <p:txBody>
          <a:bodyPr lIns="0" tIns="0" rIns="0" bIns="0" rtlCol="0" anchor="t">
            <a:spAutoFit/>
          </a:bodyPr>
          <a:lstStyle/>
          <a:p>
            <a:pPr algn="l">
              <a:lnSpc>
                <a:spcPts val="3639"/>
              </a:lnSpc>
              <a:spcBef>
                <a:spcPct val="0"/>
              </a:spcBef>
            </a:pPr>
            <a:r>
              <a:rPr lang="en-US" sz="2599" b="1">
                <a:solidFill>
                  <a:srgbClr val="FFFFFF"/>
                </a:solidFill>
                <a:latin typeface="Catamaran Bold"/>
                <a:ea typeface="Catamaran Bold"/>
                <a:cs typeface="Catamaran Bold"/>
                <a:sym typeface="Catamaran Bold"/>
              </a:rPr>
              <a:t>challenges</a:t>
            </a:r>
          </a:p>
        </p:txBody>
      </p:sp>
      <p:sp>
        <p:nvSpPr>
          <p:cNvPr id="5" name="Freeform 5"/>
          <p:cNvSpPr/>
          <p:nvPr/>
        </p:nvSpPr>
        <p:spPr>
          <a:xfrm rot="-10800000">
            <a:off x="15099123" y="4460617"/>
            <a:ext cx="4252774" cy="8109941"/>
          </a:xfrm>
          <a:custGeom>
            <a:avLst/>
            <a:gdLst/>
            <a:ahLst/>
            <a:cxnLst/>
            <a:rect l="l" t="t" r="r" b="b"/>
            <a:pathLst>
              <a:path w="4252774" h="8109941">
                <a:moveTo>
                  <a:pt x="0" y="0"/>
                </a:moveTo>
                <a:lnTo>
                  <a:pt x="4252774" y="0"/>
                </a:lnTo>
                <a:lnTo>
                  <a:pt x="4252774" y="8109941"/>
                </a:lnTo>
                <a:lnTo>
                  <a:pt x="0" y="8109941"/>
                </a:lnTo>
                <a:lnTo>
                  <a:pt x="0" y="0"/>
                </a:lnTo>
                <a:close/>
              </a:path>
            </a:pathLst>
          </a:custGeom>
          <a:blipFill>
            <a:blip r:embed="rId5"/>
            <a:stretch>
              <a:fillRect l="-764376" t="-10648" r="-242807" b="-72239"/>
            </a:stretch>
          </a:blipFill>
        </p:spPr>
      </p:sp>
      <p:sp>
        <p:nvSpPr>
          <p:cNvPr id="6" name="TextBox 6"/>
          <p:cNvSpPr txBox="1"/>
          <p:nvPr/>
        </p:nvSpPr>
        <p:spPr>
          <a:xfrm>
            <a:off x="3479446" y="3072150"/>
            <a:ext cx="1203294" cy="679450"/>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Catamaran Bold"/>
                <a:ea typeface="Catamaran Bold"/>
                <a:cs typeface="Catamaran Bold"/>
                <a:sym typeface="Catamaran Bold"/>
              </a:rPr>
              <a:t>01</a:t>
            </a:r>
          </a:p>
        </p:txBody>
      </p:sp>
      <p:sp>
        <p:nvSpPr>
          <p:cNvPr id="7" name="TextBox 7"/>
          <p:cNvSpPr txBox="1"/>
          <p:nvPr/>
        </p:nvSpPr>
        <p:spPr>
          <a:xfrm>
            <a:off x="4822291" y="3222523"/>
            <a:ext cx="4598595" cy="438782"/>
          </a:xfrm>
          <a:prstGeom prst="rect">
            <a:avLst/>
          </a:prstGeom>
        </p:spPr>
        <p:txBody>
          <a:bodyPr lIns="0" tIns="0" rIns="0" bIns="0" rtlCol="0" anchor="t">
            <a:spAutoFit/>
          </a:bodyPr>
          <a:lstStyle/>
          <a:p>
            <a:pPr algn="l">
              <a:lnSpc>
                <a:spcPts val="3640"/>
              </a:lnSpc>
              <a:spcBef>
                <a:spcPct val="0"/>
              </a:spcBef>
            </a:pPr>
            <a:r>
              <a:rPr lang="en-US" sz="2600" b="1">
                <a:solidFill>
                  <a:srgbClr val="FFFFFF"/>
                </a:solidFill>
                <a:latin typeface="Catamaran Bold"/>
                <a:ea typeface="Catamaran Bold"/>
                <a:cs typeface="Catamaran Bold"/>
                <a:sym typeface="Catamaran Bold"/>
              </a:rPr>
              <a:t>our Team</a:t>
            </a:r>
          </a:p>
        </p:txBody>
      </p:sp>
      <p:sp>
        <p:nvSpPr>
          <p:cNvPr id="8" name="TextBox 8"/>
          <p:cNvSpPr txBox="1"/>
          <p:nvPr/>
        </p:nvSpPr>
        <p:spPr>
          <a:xfrm>
            <a:off x="10957368" y="3100725"/>
            <a:ext cx="4873500" cy="438786"/>
          </a:xfrm>
          <a:prstGeom prst="rect">
            <a:avLst/>
          </a:prstGeom>
        </p:spPr>
        <p:txBody>
          <a:bodyPr lIns="0" tIns="0" rIns="0" bIns="0" rtlCol="0" anchor="t">
            <a:spAutoFit/>
          </a:bodyPr>
          <a:lstStyle/>
          <a:p>
            <a:pPr algn="l">
              <a:lnSpc>
                <a:spcPts val="3639"/>
              </a:lnSpc>
              <a:spcBef>
                <a:spcPct val="0"/>
              </a:spcBef>
            </a:pPr>
            <a:r>
              <a:rPr lang="en-US" sz="2599" b="1">
                <a:solidFill>
                  <a:srgbClr val="FFFFFF"/>
                </a:solidFill>
                <a:latin typeface="Catamaran Bold"/>
                <a:ea typeface="Catamaran Bold"/>
                <a:cs typeface="Catamaran Bold"/>
                <a:sym typeface="Catamaran Bold"/>
              </a:rPr>
              <a:t>Overview </a:t>
            </a:r>
          </a:p>
        </p:txBody>
      </p:sp>
      <p:sp>
        <p:nvSpPr>
          <p:cNvPr id="9" name="TextBox 9"/>
          <p:cNvSpPr txBox="1"/>
          <p:nvPr/>
        </p:nvSpPr>
        <p:spPr>
          <a:xfrm>
            <a:off x="10957368" y="5311697"/>
            <a:ext cx="4873500" cy="438786"/>
          </a:xfrm>
          <a:prstGeom prst="rect">
            <a:avLst/>
          </a:prstGeom>
        </p:spPr>
        <p:txBody>
          <a:bodyPr lIns="0" tIns="0" rIns="0" bIns="0" rtlCol="0" anchor="t">
            <a:spAutoFit/>
          </a:bodyPr>
          <a:lstStyle/>
          <a:p>
            <a:pPr algn="l">
              <a:lnSpc>
                <a:spcPts val="3639"/>
              </a:lnSpc>
              <a:spcBef>
                <a:spcPct val="0"/>
              </a:spcBef>
            </a:pPr>
            <a:r>
              <a:rPr lang="en-US" sz="2599" b="1">
                <a:solidFill>
                  <a:srgbClr val="FFFFFF"/>
                </a:solidFill>
                <a:latin typeface="Catamaran Bold"/>
                <a:ea typeface="Catamaran Bold"/>
                <a:cs typeface="Catamaran Bold"/>
                <a:sym typeface="Catamaran Bold"/>
              </a:rPr>
              <a:t>Solutions</a:t>
            </a:r>
          </a:p>
        </p:txBody>
      </p:sp>
      <p:sp>
        <p:nvSpPr>
          <p:cNvPr id="10" name="TextBox 10"/>
          <p:cNvSpPr txBox="1"/>
          <p:nvPr/>
        </p:nvSpPr>
        <p:spPr>
          <a:xfrm>
            <a:off x="3255624" y="1045665"/>
            <a:ext cx="11442900" cy="2009775"/>
          </a:xfrm>
          <a:prstGeom prst="rect">
            <a:avLst/>
          </a:prstGeom>
        </p:spPr>
        <p:txBody>
          <a:bodyPr lIns="0" tIns="0" rIns="0" bIns="0" rtlCol="0" anchor="t">
            <a:spAutoFit/>
          </a:bodyPr>
          <a:lstStyle/>
          <a:p>
            <a:pPr algn="ctr">
              <a:lnSpc>
                <a:spcPts val="7920"/>
              </a:lnSpc>
            </a:pPr>
            <a:r>
              <a:rPr lang="en-US" sz="6600" b="1">
                <a:solidFill>
                  <a:srgbClr val="FFFFFF"/>
                </a:solidFill>
                <a:latin typeface="Catamaran Bold"/>
                <a:ea typeface="Catamaran Bold"/>
                <a:cs typeface="Catamaran Bold"/>
                <a:sym typeface="Catamaran Bold"/>
              </a:rPr>
              <a:t>OUTLINES</a:t>
            </a:r>
          </a:p>
          <a:p>
            <a:pPr algn="ctr">
              <a:lnSpc>
                <a:spcPts val="7920"/>
              </a:lnSpc>
            </a:pPr>
            <a:endParaRPr lang="en-US" sz="6600" b="1">
              <a:solidFill>
                <a:srgbClr val="FFFFFF"/>
              </a:solidFill>
              <a:latin typeface="Catamaran Bold"/>
              <a:ea typeface="Catamaran Bold"/>
              <a:cs typeface="Catamaran Bold"/>
              <a:sym typeface="Catamaran Bold"/>
            </a:endParaRPr>
          </a:p>
        </p:txBody>
      </p:sp>
      <p:sp>
        <p:nvSpPr>
          <p:cNvPr id="11" name="Freeform 11"/>
          <p:cNvSpPr/>
          <p:nvPr/>
        </p:nvSpPr>
        <p:spPr>
          <a:xfrm>
            <a:off x="3393233" y="4943857"/>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393233" y="5181316"/>
            <a:ext cx="1203294" cy="679450"/>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Catamaran Bold"/>
                <a:ea typeface="Catamaran Bold"/>
                <a:cs typeface="Catamaran Bold"/>
                <a:sym typeface="Catamaran Bold"/>
              </a:rPr>
              <a:t>03</a:t>
            </a:r>
          </a:p>
        </p:txBody>
      </p:sp>
      <p:sp>
        <p:nvSpPr>
          <p:cNvPr id="13" name="Freeform 13"/>
          <p:cNvSpPr/>
          <p:nvPr/>
        </p:nvSpPr>
        <p:spPr>
          <a:xfrm>
            <a:off x="9630436" y="2853740"/>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9630436" y="3072150"/>
            <a:ext cx="1203294" cy="679450"/>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Catamaran Bold"/>
                <a:ea typeface="Catamaran Bold"/>
                <a:cs typeface="Catamaran Bold"/>
                <a:sym typeface="Catamaran Bold"/>
              </a:rPr>
              <a:t>02</a:t>
            </a:r>
          </a:p>
        </p:txBody>
      </p:sp>
      <p:sp>
        <p:nvSpPr>
          <p:cNvPr id="15" name="Freeform 15"/>
          <p:cNvSpPr/>
          <p:nvPr/>
        </p:nvSpPr>
        <p:spPr>
          <a:xfrm>
            <a:off x="9630736" y="4875930"/>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9649532" y="5181316"/>
            <a:ext cx="1203294" cy="679450"/>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Catamaran Bold"/>
                <a:ea typeface="Catamaran Bold"/>
                <a:cs typeface="Catamaran Bold"/>
                <a:sym typeface="Catamaran Bold"/>
              </a:rPr>
              <a:t>04</a:t>
            </a:r>
          </a:p>
        </p:txBody>
      </p:sp>
      <p:sp>
        <p:nvSpPr>
          <p:cNvPr id="17" name="Freeform 17"/>
          <p:cNvSpPr/>
          <p:nvPr/>
        </p:nvSpPr>
        <p:spPr>
          <a:xfrm>
            <a:off x="1028700" y="776425"/>
            <a:ext cx="374950" cy="380484"/>
          </a:xfrm>
          <a:custGeom>
            <a:avLst/>
            <a:gdLst/>
            <a:ahLst/>
            <a:cxnLst/>
            <a:rect l="l" t="t" r="r" b="b"/>
            <a:pathLst>
              <a:path w="374950" h="380484">
                <a:moveTo>
                  <a:pt x="0" y="0"/>
                </a:moveTo>
                <a:lnTo>
                  <a:pt x="374950" y="0"/>
                </a:lnTo>
                <a:lnTo>
                  <a:pt x="374950" y="380484"/>
                </a:lnTo>
                <a:lnTo>
                  <a:pt x="0" y="3804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393233" y="6648933"/>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9649532" y="6648933"/>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9612050" y="6821920"/>
            <a:ext cx="1203294" cy="679450"/>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Catamaran Bold"/>
                <a:ea typeface="Catamaran Bold"/>
                <a:cs typeface="Catamaran Bold"/>
                <a:sym typeface="Catamaran Bold"/>
              </a:rPr>
              <a:t>06</a:t>
            </a:r>
          </a:p>
        </p:txBody>
      </p:sp>
      <p:sp>
        <p:nvSpPr>
          <p:cNvPr id="21" name="TextBox 21"/>
          <p:cNvSpPr txBox="1"/>
          <p:nvPr/>
        </p:nvSpPr>
        <p:spPr>
          <a:xfrm>
            <a:off x="3393233" y="6883638"/>
            <a:ext cx="1203294" cy="679450"/>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Catamaran Bold"/>
                <a:ea typeface="Catamaran Bold"/>
                <a:cs typeface="Catamaran Bold"/>
                <a:sym typeface="Catamaran Bold"/>
              </a:rPr>
              <a:t>05</a:t>
            </a:r>
          </a:p>
        </p:txBody>
      </p:sp>
      <p:sp>
        <p:nvSpPr>
          <p:cNvPr id="22" name="TextBox 22"/>
          <p:cNvSpPr txBox="1"/>
          <p:nvPr/>
        </p:nvSpPr>
        <p:spPr>
          <a:xfrm>
            <a:off x="11144096" y="7062585"/>
            <a:ext cx="4873500" cy="438786"/>
          </a:xfrm>
          <a:prstGeom prst="rect">
            <a:avLst/>
          </a:prstGeom>
        </p:spPr>
        <p:txBody>
          <a:bodyPr lIns="0" tIns="0" rIns="0" bIns="0" rtlCol="0" anchor="t">
            <a:spAutoFit/>
          </a:bodyPr>
          <a:lstStyle/>
          <a:p>
            <a:pPr algn="l">
              <a:lnSpc>
                <a:spcPts val="3639"/>
              </a:lnSpc>
              <a:spcBef>
                <a:spcPct val="0"/>
              </a:spcBef>
            </a:pPr>
            <a:r>
              <a:rPr lang="en-US" sz="2599" b="1">
                <a:solidFill>
                  <a:srgbClr val="FFFFFF"/>
                </a:solidFill>
                <a:latin typeface="Catamaran Bold"/>
                <a:ea typeface="Catamaran Bold"/>
                <a:cs typeface="Catamaran Bold"/>
                <a:sym typeface="Catamaran Bold"/>
              </a:rPr>
              <a:t>contact</a:t>
            </a:r>
          </a:p>
        </p:txBody>
      </p:sp>
      <p:sp>
        <p:nvSpPr>
          <p:cNvPr id="23" name="TextBox 23"/>
          <p:cNvSpPr txBox="1"/>
          <p:nvPr/>
        </p:nvSpPr>
        <p:spPr>
          <a:xfrm>
            <a:off x="4701536" y="7062585"/>
            <a:ext cx="4873500" cy="438786"/>
          </a:xfrm>
          <a:prstGeom prst="rect">
            <a:avLst/>
          </a:prstGeom>
        </p:spPr>
        <p:txBody>
          <a:bodyPr lIns="0" tIns="0" rIns="0" bIns="0" rtlCol="0" anchor="t">
            <a:spAutoFit/>
          </a:bodyPr>
          <a:lstStyle/>
          <a:p>
            <a:pPr algn="l">
              <a:lnSpc>
                <a:spcPts val="3639"/>
              </a:lnSpc>
              <a:spcBef>
                <a:spcPct val="0"/>
              </a:spcBef>
            </a:pPr>
            <a:r>
              <a:rPr lang="en-US" sz="2599" b="1">
                <a:solidFill>
                  <a:srgbClr val="FFFFFF"/>
                </a:solidFill>
                <a:latin typeface="Catamaran Bold"/>
                <a:ea typeface="Catamaran Bold"/>
                <a:cs typeface="Catamaran Bold"/>
                <a:sym typeface="Catamaran Bold"/>
              </a:rPr>
              <a:t>Modules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841281"/>
            <a:ext cx="18262670" cy="8445719"/>
          </a:xfrm>
          <a:custGeom>
            <a:avLst/>
            <a:gdLst/>
            <a:ahLst/>
            <a:cxnLst/>
            <a:rect l="l" t="t" r="r" b="b"/>
            <a:pathLst>
              <a:path w="18262670" h="8445719">
                <a:moveTo>
                  <a:pt x="0" y="0"/>
                </a:moveTo>
                <a:lnTo>
                  <a:pt x="18262670" y="0"/>
                </a:lnTo>
                <a:lnTo>
                  <a:pt x="18262670" y="8445719"/>
                </a:lnTo>
                <a:lnTo>
                  <a:pt x="0" y="8445719"/>
                </a:lnTo>
                <a:lnTo>
                  <a:pt x="0" y="0"/>
                </a:lnTo>
                <a:close/>
              </a:path>
            </a:pathLst>
          </a:custGeom>
          <a:blipFill>
            <a:blip r:embed="rId2"/>
            <a:stretch>
              <a:fillRect l="-1241" r="-1241"/>
            </a:stretch>
          </a:blipFill>
        </p:spPr>
      </p:sp>
      <p:sp>
        <p:nvSpPr>
          <p:cNvPr id="3" name="TextBox 3"/>
          <p:cNvSpPr txBox="1"/>
          <p:nvPr/>
        </p:nvSpPr>
        <p:spPr>
          <a:xfrm>
            <a:off x="238497" y="-171450"/>
            <a:ext cx="8307288"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Payment Terms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074776"/>
            <a:ext cx="18288000" cy="8212224"/>
          </a:xfrm>
          <a:custGeom>
            <a:avLst/>
            <a:gdLst/>
            <a:ahLst/>
            <a:cxnLst/>
            <a:rect l="l" t="t" r="r" b="b"/>
            <a:pathLst>
              <a:path w="18288000" h="8212224">
                <a:moveTo>
                  <a:pt x="0" y="0"/>
                </a:moveTo>
                <a:lnTo>
                  <a:pt x="18288000" y="0"/>
                </a:lnTo>
                <a:lnTo>
                  <a:pt x="18288000" y="8212224"/>
                </a:lnTo>
                <a:lnTo>
                  <a:pt x="0" y="8212224"/>
                </a:lnTo>
                <a:lnTo>
                  <a:pt x="0" y="0"/>
                </a:lnTo>
                <a:close/>
              </a:path>
            </a:pathLst>
          </a:custGeom>
          <a:blipFill>
            <a:blip r:embed="rId2"/>
            <a:stretch>
              <a:fillRect t="-82" b="-407"/>
            </a:stretch>
          </a:blipFill>
        </p:spPr>
      </p:sp>
      <p:sp>
        <p:nvSpPr>
          <p:cNvPr id="3" name="TextBox 3"/>
          <p:cNvSpPr txBox="1"/>
          <p:nvPr/>
        </p:nvSpPr>
        <p:spPr>
          <a:xfrm>
            <a:off x="248766" y="159703"/>
            <a:ext cx="8663880"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Follow up levels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956874"/>
            <a:ext cx="18288000" cy="8330126"/>
          </a:xfrm>
          <a:custGeom>
            <a:avLst/>
            <a:gdLst/>
            <a:ahLst/>
            <a:cxnLst/>
            <a:rect l="l" t="t" r="r" b="b"/>
            <a:pathLst>
              <a:path w="18288000" h="8330126">
                <a:moveTo>
                  <a:pt x="0" y="0"/>
                </a:moveTo>
                <a:lnTo>
                  <a:pt x="18288000" y="0"/>
                </a:lnTo>
                <a:lnTo>
                  <a:pt x="18288000" y="8330126"/>
                </a:lnTo>
                <a:lnTo>
                  <a:pt x="0" y="8330126"/>
                </a:lnTo>
                <a:lnTo>
                  <a:pt x="0" y="0"/>
                </a:lnTo>
                <a:close/>
              </a:path>
            </a:pathLst>
          </a:custGeom>
          <a:blipFill>
            <a:blip r:embed="rId2"/>
            <a:stretch>
              <a:fillRect l="-439" t="-491" r="-439"/>
            </a:stretch>
          </a:blipFill>
        </p:spPr>
      </p:sp>
      <p:sp>
        <p:nvSpPr>
          <p:cNvPr id="3" name="TextBox 3"/>
          <p:cNvSpPr txBox="1"/>
          <p:nvPr/>
        </p:nvSpPr>
        <p:spPr>
          <a:xfrm>
            <a:off x="125834" y="-171450"/>
            <a:ext cx="4382393"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journals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131418"/>
            <a:ext cx="18288000" cy="8155582"/>
          </a:xfrm>
          <a:custGeom>
            <a:avLst/>
            <a:gdLst/>
            <a:ahLst/>
            <a:cxnLst/>
            <a:rect l="l" t="t" r="r" b="b"/>
            <a:pathLst>
              <a:path w="18288000" h="8155582">
                <a:moveTo>
                  <a:pt x="0" y="0"/>
                </a:moveTo>
                <a:lnTo>
                  <a:pt x="18288000" y="0"/>
                </a:lnTo>
                <a:lnTo>
                  <a:pt x="18288000" y="8155582"/>
                </a:lnTo>
                <a:lnTo>
                  <a:pt x="0" y="8155582"/>
                </a:lnTo>
                <a:lnTo>
                  <a:pt x="0" y="0"/>
                </a:lnTo>
                <a:close/>
              </a:path>
            </a:pathLst>
          </a:custGeom>
          <a:blipFill>
            <a:blip r:embed="rId2"/>
            <a:stretch>
              <a:fillRect l="-859" r="-859" b="-3782"/>
            </a:stretch>
          </a:blipFill>
        </p:spPr>
      </p:sp>
      <p:sp>
        <p:nvSpPr>
          <p:cNvPr id="3" name="TextBox 3"/>
          <p:cNvSpPr txBox="1"/>
          <p:nvPr/>
        </p:nvSpPr>
        <p:spPr>
          <a:xfrm>
            <a:off x="101129" y="-171450"/>
            <a:ext cx="3524101"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Assets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129570"/>
            <a:ext cx="18288000" cy="8157430"/>
          </a:xfrm>
          <a:custGeom>
            <a:avLst/>
            <a:gdLst/>
            <a:ahLst/>
            <a:cxnLst/>
            <a:rect l="l" t="t" r="r" b="b"/>
            <a:pathLst>
              <a:path w="18288000" h="8157430">
                <a:moveTo>
                  <a:pt x="0" y="0"/>
                </a:moveTo>
                <a:lnTo>
                  <a:pt x="18288000" y="0"/>
                </a:lnTo>
                <a:lnTo>
                  <a:pt x="18288000" y="8157430"/>
                </a:lnTo>
                <a:lnTo>
                  <a:pt x="0" y="8157430"/>
                </a:lnTo>
                <a:lnTo>
                  <a:pt x="0" y="0"/>
                </a:lnTo>
                <a:close/>
              </a:path>
            </a:pathLst>
          </a:custGeom>
          <a:blipFill>
            <a:blip r:embed="rId2"/>
            <a:stretch>
              <a:fillRect l="-318" t="-963" r="-318"/>
            </a:stretch>
          </a:blipFill>
        </p:spPr>
      </p:sp>
      <p:sp>
        <p:nvSpPr>
          <p:cNvPr id="3" name="TextBox 3"/>
          <p:cNvSpPr txBox="1"/>
          <p:nvPr/>
        </p:nvSpPr>
        <p:spPr>
          <a:xfrm>
            <a:off x="101129" y="4040"/>
            <a:ext cx="3524101"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Assets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055895"/>
            <a:ext cx="18288000" cy="8095676"/>
          </a:xfrm>
          <a:custGeom>
            <a:avLst/>
            <a:gdLst/>
            <a:ahLst/>
            <a:cxnLst/>
            <a:rect l="l" t="t" r="r" b="b"/>
            <a:pathLst>
              <a:path w="18288000" h="8095676">
                <a:moveTo>
                  <a:pt x="0" y="0"/>
                </a:moveTo>
                <a:lnTo>
                  <a:pt x="18288000" y="0"/>
                </a:lnTo>
                <a:lnTo>
                  <a:pt x="18288000" y="8095677"/>
                </a:lnTo>
                <a:lnTo>
                  <a:pt x="0" y="8095677"/>
                </a:lnTo>
                <a:lnTo>
                  <a:pt x="0" y="0"/>
                </a:lnTo>
                <a:close/>
              </a:path>
            </a:pathLst>
          </a:custGeom>
          <a:blipFill>
            <a:blip r:embed="rId2"/>
            <a:stretch>
              <a:fillRect l="-1205" r="-1205" b="-4106"/>
            </a:stretch>
          </a:blipFill>
        </p:spPr>
      </p:sp>
      <p:sp>
        <p:nvSpPr>
          <p:cNvPr id="3" name="TextBox 3"/>
          <p:cNvSpPr txBox="1"/>
          <p:nvPr/>
        </p:nvSpPr>
        <p:spPr>
          <a:xfrm>
            <a:off x="101129" y="-171450"/>
            <a:ext cx="3524101"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Assets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914625"/>
            <a:ext cx="18288000" cy="8279668"/>
          </a:xfrm>
          <a:custGeom>
            <a:avLst/>
            <a:gdLst/>
            <a:ahLst/>
            <a:cxnLst/>
            <a:rect l="l" t="t" r="r" b="b"/>
            <a:pathLst>
              <a:path w="18288000" h="8279668">
                <a:moveTo>
                  <a:pt x="0" y="0"/>
                </a:moveTo>
                <a:lnTo>
                  <a:pt x="18288000" y="0"/>
                </a:lnTo>
                <a:lnTo>
                  <a:pt x="18288000" y="8279667"/>
                </a:lnTo>
                <a:lnTo>
                  <a:pt x="0" y="8279667"/>
                </a:lnTo>
                <a:lnTo>
                  <a:pt x="0" y="0"/>
                </a:lnTo>
                <a:close/>
              </a:path>
            </a:pathLst>
          </a:custGeom>
          <a:blipFill>
            <a:blip r:embed="rId2"/>
            <a:stretch>
              <a:fillRect l="-871" r="-871" b="-1126"/>
            </a:stretch>
          </a:blipFill>
        </p:spPr>
      </p:sp>
      <p:sp>
        <p:nvSpPr>
          <p:cNvPr id="3" name="TextBox 3"/>
          <p:cNvSpPr txBox="1"/>
          <p:nvPr/>
        </p:nvSpPr>
        <p:spPr>
          <a:xfrm>
            <a:off x="274513" y="-171450"/>
            <a:ext cx="9561612"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Deferred expense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068364"/>
            <a:ext cx="18288000" cy="8218636"/>
          </a:xfrm>
          <a:custGeom>
            <a:avLst/>
            <a:gdLst/>
            <a:ahLst/>
            <a:cxnLst/>
            <a:rect l="l" t="t" r="r" b="b"/>
            <a:pathLst>
              <a:path w="18288000" h="8218636">
                <a:moveTo>
                  <a:pt x="0" y="0"/>
                </a:moveTo>
                <a:lnTo>
                  <a:pt x="18288000" y="0"/>
                </a:lnTo>
                <a:lnTo>
                  <a:pt x="18288000" y="8218636"/>
                </a:lnTo>
                <a:lnTo>
                  <a:pt x="0" y="8218636"/>
                </a:lnTo>
                <a:lnTo>
                  <a:pt x="0" y="0"/>
                </a:lnTo>
                <a:close/>
              </a:path>
            </a:pathLst>
          </a:custGeom>
          <a:blipFill>
            <a:blip r:embed="rId2"/>
            <a:stretch>
              <a:fillRect l="-134" r="-134" b="-681"/>
            </a:stretch>
          </a:blipFill>
        </p:spPr>
      </p:sp>
      <p:sp>
        <p:nvSpPr>
          <p:cNvPr id="3" name="TextBox 3"/>
          <p:cNvSpPr txBox="1"/>
          <p:nvPr/>
        </p:nvSpPr>
        <p:spPr>
          <a:xfrm>
            <a:off x="274513" y="-171450"/>
            <a:ext cx="9561612"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Deferred expense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020645"/>
            <a:ext cx="18288000" cy="8194404"/>
          </a:xfrm>
          <a:custGeom>
            <a:avLst/>
            <a:gdLst/>
            <a:ahLst/>
            <a:cxnLst/>
            <a:rect l="l" t="t" r="r" b="b"/>
            <a:pathLst>
              <a:path w="18288000" h="8194404">
                <a:moveTo>
                  <a:pt x="0" y="0"/>
                </a:moveTo>
                <a:lnTo>
                  <a:pt x="18288000" y="0"/>
                </a:lnTo>
                <a:lnTo>
                  <a:pt x="18288000" y="8194404"/>
                </a:lnTo>
                <a:lnTo>
                  <a:pt x="0" y="8194404"/>
                </a:lnTo>
                <a:lnTo>
                  <a:pt x="0" y="0"/>
                </a:lnTo>
                <a:close/>
              </a:path>
            </a:pathLst>
          </a:custGeom>
          <a:blipFill>
            <a:blip r:embed="rId2"/>
            <a:stretch>
              <a:fillRect t="-1266"/>
            </a:stretch>
          </a:blipFill>
        </p:spPr>
      </p:sp>
      <p:sp>
        <p:nvSpPr>
          <p:cNvPr id="3" name="TextBox 3"/>
          <p:cNvSpPr txBox="1"/>
          <p:nvPr/>
        </p:nvSpPr>
        <p:spPr>
          <a:xfrm>
            <a:off x="274513" y="-171450"/>
            <a:ext cx="9561612"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Deferred expense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770513"/>
            <a:ext cx="18288000" cy="8516487"/>
          </a:xfrm>
          <a:custGeom>
            <a:avLst/>
            <a:gdLst/>
            <a:ahLst/>
            <a:cxnLst/>
            <a:rect l="l" t="t" r="r" b="b"/>
            <a:pathLst>
              <a:path w="18288000" h="8516487">
                <a:moveTo>
                  <a:pt x="0" y="0"/>
                </a:moveTo>
                <a:lnTo>
                  <a:pt x="18288000" y="0"/>
                </a:lnTo>
                <a:lnTo>
                  <a:pt x="18288000" y="8516487"/>
                </a:lnTo>
                <a:lnTo>
                  <a:pt x="0" y="8516487"/>
                </a:lnTo>
                <a:lnTo>
                  <a:pt x="0" y="0"/>
                </a:lnTo>
                <a:close/>
              </a:path>
            </a:pathLst>
          </a:custGeom>
          <a:blipFill>
            <a:blip r:embed="rId2"/>
            <a:stretch>
              <a:fillRect l="-1743" r="-1743"/>
            </a:stretch>
          </a:blipFill>
        </p:spPr>
      </p:sp>
      <p:sp>
        <p:nvSpPr>
          <p:cNvPr id="3" name="TextBox 3"/>
          <p:cNvSpPr txBox="1"/>
          <p:nvPr/>
        </p:nvSpPr>
        <p:spPr>
          <a:xfrm>
            <a:off x="100236" y="-161925"/>
            <a:ext cx="2873276" cy="1467481"/>
          </a:xfrm>
          <a:prstGeom prst="rect">
            <a:avLst/>
          </a:prstGeom>
        </p:spPr>
        <p:txBody>
          <a:bodyPr lIns="0" tIns="0" rIns="0" bIns="0" rtlCol="0" anchor="t">
            <a:spAutoFit/>
          </a:bodyPr>
          <a:lstStyle/>
          <a:p>
            <a:pPr algn="ctr">
              <a:lnSpc>
                <a:spcPts val="12040"/>
              </a:lnSpc>
            </a:pPr>
            <a:r>
              <a:rPr lang="en-US" sz="8600" b="1">
                <a:solidFill>
                  <a:srgbClr val="FFFFFF"/>
                </a:solidFill>
                <a:latin typeface="Canva Sans Bold"/>
                <a:ea typeface="Canva Sans Bold"/>
                <a:cs typeface="Canva Sans Bold"/>
                <a:sym typeface="Canva Sans Bold"/>
              </a:rPr>
              <a:t>loans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793052" y="3242783"/>
            <a:ext cx="19874105" cy="3801435"/>
            <a:chOff x="0" y="0"/>
            <a:chExt cx="5439065" cy="1040361"/>
          </a:xfrm>
        </p:grpSpPr>
        <p:sp>
          <p:nvSpPr>
            <p:cNvPr id="4" name="Freeform 4"/>
            <p:cNvSpPr/>
            <p:nvPr/>
          </p:nvSpPr>
          <p:spPr>
            <a:xfrm>
              <a:off x="0" y="0"/>
              <a:ext cx="5439065" cy="1040361"/>
            </a:xfrm>
            <a:custGeom>
              <a:avLst/>
              <a:gdLst/>
              <a:ahLst/>
              <a:cxnLst/>
              <a:rect l="l" t="t" r="r" b="b"/>
              <a:pathLst>
                <a:path w="5439065" h="1040361">
                  <a:moveTo>
                    <a:pt x="0" y="0"/>
                  </a:moveTo>
                  <a:lnTo>
                    <a:pt x="5439065" y="0"/>
                  </a:lnTo>
                  <a:lnTo>
                    <a:pt x="5439065" y="1040361"/>
                  </a:lnTo>
                  <a:lnTo>
                    <a:pt x="0" y="1040361"/>
                  </a:lnTo>
                  <a:close/>
                </a:path>
              </a:pathLst>
            </a:custGeom>
            <a:solidFill>
              <a:srgbClr val="2E6E80"/>
            </a:solidFill>
            <a:ln cap="sq">
              <a:noFill/>
              <a:prstDash val="solid"/>
              <a:miter/>
            </a:ln>
          </p:spPr>
        </p:sp>
        <p:sp>
          <p:nvSpPr>
            <p:cNvPr id="5" name="TextBox 5"/>
            <p:cNvSpPr txBox="1"/>
            <p:nvPr/>
          </p:nvSpPr>
          <p:spPr>
            <a:xfrm>
              <a:off x="0" y="-38100"/>
              <a:ext cx="5439065" cy="107846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58032" y="3603284"/>
            <a:ext cx="2918588" cy="2918576"/>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a:stretch>
            </a:blipFill>
          </p:spPr>
        </p:sp>
      </p:grpSp>
      <p:grpSp>
        <p:nvGrpSpPr>
          <p:cNvPr id="8" name="Group 8"/>
          <p:cNvGrpSpPr/>
          <p:nvPr/>
        </p:nvGrpSpPr>
        <p:grpSpPr>
          <a:xfrm>
            <a:off x="3944142" y="3603284"/>
            <a:ext cx="2918588" cy="2918576"/>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2326" b="-15089"/>
              </a:stretch>
            </a:blipFill>
          </p:spPr>
        </p:sp>
      </p:grpSp>
      <p:grpSp>
        <p:nvGrpSpPr>
          <p:cNvPr id="10" name="Group 10"/>
          <p:cNvGrpSpPr/>
          <p:nvPr/>
        </p:nvGrpSpPr>
        <p:grpSpPr>
          <a:xfrm>
            <a:off x="11240302" y="3603284"/>
            <a:ext cx="2918588" cy="2918576"/>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32208" b="-95431"/>
              </a:stretch>
            </a:blipFill>
          </p:spPr>
        </p:sp>
      </p:grpSp>
      <p:grpSp>
        <p:nvGrpSpPr>
          <p:cNvPr id="12" name="Group 12"/>
          <p:cNvGrpSpPr/>
          <p:nvPr/>
        </p:nvGrpSpPr>
        <p:grpSpPr>
          <a:xfrm>
            <a:off x="14825640" y="3603284"/>
            <a:ext cx="2918588" cy="2918576"/>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10059" r="-10059"/>
              </a:stretch>
            </a:blipFill>
          </p:spPr>
        </p:sp>
      </p:grpSp>
      <p:grpSp>
        <p:nvGrpSpPr>
          <p:cNvPr id="14" name="Group 14"/>
          <p:cNvGrpSpPr/>
          <p:nvPr/>
        </p:nvGrpSpPr>
        <p:grpSpPr>
          <a:xfrm>
            <a:off x="7530586" y="3684212"/>
            <a:ext cx="2918588" cy="2918576"/>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id="16" name="Group 16"/>
          <p:cNvGrpSpPr/>
          <p:nvPr/>
        </p:nvGrpSpPr>
        <p:grpSpPr>
          <a:xfrm>
            <a:off x="7710163" y="4160154"/>
            <a:ext cx="2615479" cy="2442634"/>
            <a:chOff x="0" y="0"/>
            <a:chExt cx="6350000" cy="5930359"/>
          </a:xfrm>
        </p:grpSpPr>
        <p:sp>
          <p:nvSpPr>
            <p:cNvPr id="17" name="Freeform 17"/>
            <p:cNvSpPr/>
            <p:nvPr/>
          </p:nvSpPr>
          <p:spPr>
            <a:xfrm>
              <a:off x="0" y="0"/>
              <a:ext cx="6350000" cy="5930359"/>
            </a:xfrm>
            <a:custGeom>
              <a:avLst/>
              <a:gdLst/>
              <a:ahLst/>
              <a:cxnLst/>
              <a:rect l="l" t="t" r="r" b="b"/>
              <a:pathLst>
                <a:path w="6350000" h="5930359">
                  <a:moveTo>
                    <a:pt x="6350000" y="2965215"/>
                  </a:moveTo>
                  <a:cubicBezTo>
                    <a:pt x="6350000" y="4602771"/>
                    <a:pt x="4928476" y="5930359"/>
                    <a:pt x="3175000" y="5930359"/>
                  </a:cubicBezTo>
                  <a:cubicBezTo>
                    <a:pt x="1421498" y="5930359"/>
                    <a:pt x="0" y="4602771"/>
                    <a:pt x="0" y="2965215"/>
                  </a:cubicBezTo>
                  <a:cubicBezTo>
                    <a:pt x="0" y="1327575"/>
                    <a:pt x="1421498" y="0"/>
                    <a:pt x="3175000" y="0"/>
                  </a:cubicBezTo>
                  <a:cubicBezTo>
                    <a:pt x="4928502" y="0"/>
                    <a:pt x="6350000" y="1327575"/>
                    <a:pt x="6350000" y="2965215"/>
                  </a:cubicBezTo>
                  <a:close/>
                </a:path>
              </a:pathLst>
            </a:custGeom>
            <a:solidFill>
              <a:srgbClr val="000000">
                <a:alpha val="0"/>
              </a:srgbClr>
            </a:solidFill>
            <a:ln w="12700">
              <a:solidFill>
                <a:srgbClr val="000000"/>
              </a:solidFill>
            </a:ln>
          </p:spPr>
        </p:sp>
      </p:grpSp>
      <p:grpSp>
        <p:nvGrpSpPr>
          <p:cNvPr id="18" name="Group 18"/>
          <p:cNvGrpSpPr/>
          <p:nvPr/>
        </p:nvGrpSpPr>
        <p:grpSpPr>
          <a:xfrm>
            <a:off x="7530586" y="3637517"/>
            <a:ext cx="2915726" cy="2965271"/>
            <a:chOff x="0" y="0"/>
            <a:chExt cx="15364236" cy="15625308"/>
          </a:xfrm>
        </p:grpSpPr>
        <p:sp>
          <p:nvSpPr>
            <p:cNvPr id="19" name="Freeform 19"/>
            <p:cNvSpPr/>
            <p:nvPr/>
          </p:nvSpPr>
          <p:spPr>
            <a:xfrm>
              <a:off x="0" y="0"/>
              <a:ext cx="15364236" cy="15625308"/>
            </a:xfrm>
            <a:custGeom>
              <a:avLst/>
              <a:gdLst/>
              <a:ahLst/>
              <a:cxnLst/>
              <a:rect l="l" t="t" r="r" b="b"/>
              <a:pathLst>
                <a:path w="15364236" h="15625308">
                  <a:moveTo>
                    <a:pt x="15364236" y="7812748"/>
                  </a:moveTo>
                  <a:cubicBezTo>
                    <a:pt x="15364236" y="12127382"/>
                    <a:pt x="11924767" y="15625308"/>
                    <a:pt x="7682118" y="15625308"/>
                  </a:cubicBezTo>
                  <a:cubicBezTo>
                    <a:pt x="3439407" y="15625308"/>
                    <a:pt x="0" y="12127382"/>
                    <a:pt x="0" y="7812748"/>
                  </a:cubicBezTo>
                  <a:cubicBezTo>
                    <a:pt x="0" y="3497895"/>
                    <a:pt x="3439407" y="0"/>
                    <a:pt x="7682118" y="0"/>
                  </a:cubicBezTo>
                  <a:cubicBezTo>
                    <a:pt x="11924829" y="0"/>
                    <a:pt x="15364236" y="3497895"/>
                    <a:pt x="15364236" y="7812748"/>
                  </a:cubicBezTo>
                  <a:close/>
                </a:path>
              </a:pathLst>
            </a:custGeom>
            <a:blipFill>
              <a:blip r:embed="rId7"/>
              <a:stretch>
                <a:fillRect l="-3870" t="-10115" b="-30759"/>
              </a:stretch>
            </a:blipFill>
          </p:spPr>
        </p:sp>
      </p:grpSp>
      <p:sp>
        <p:nvSpPr>
          <p:cNvPr id="20" name="TextBox 20"/>
          <p:cNvSpPr txBox="1"/>
          <p:nvPr/>
        </p:nvSpPr>
        <p:spPr>
          <a:xfrm>
            <a:off x="6062892" y="2033772"/>
            <a:ext cx="6138732" cy="837605"/>
          </a:xfrm>
          <a:prstGeom prst="rect">
            <a:avLst/>
          </a:prstGeom>
        </p:spPr>
        <p:txBody>
          <a:bodyPr lIns="0" tIns="0" rIns="0" bIns="0" rtlCol="0" anchor="t">
            <a:spAutoFit/>
          </a:bodyPr>
          <a:lstStyle/>
          <a:p>
            <a:pPr algn="ctr">
              <a:lnSpc>
                <a:spcPts val="6351"/>
              </a:lnSpc>
            </a:pPr>
            <a:r>
              <a:rPr lang="en-US" sz="6351" b="1">
                <a:solidFill>
                  <a:srgbClr val="000000"/>
                </a:solidFill>
                <a:latin typeface="Catamaran Bold"/>
                <a:ea typeface="Catamaran Bold"/>
                <a:cs typeface="Catamaran Bold"/>
                <a:sym typeface="Catamaran Bold"/>
              </a:rPr>
              <a:t>Our Team</a:t>
            </a:r>
          </a:p>
        </p:txBody>
      </p:sp>
      <p:sp>
        <p:nvSpPr>
          <p:cNvPr id="21" name="TextBox 21"/>
          <p:cNvSpPr txBox="1"/>
          <p:nvPr/>
        </p:nvSpPr>
        <p:spPr>
          <a:xfrm>
            <a:off x="206901" y="7206142"/>
            <a:ext cx="3420850" cy="808110"/>
          </a:xfrm>
          <a:prstGeom prst="rect">
            <a:avLst/>
          </a:prstGeom>
        </p:spPr>
        <p:txBody>
          <a:bodyPr lIns="0" tIns="0" rIns="0" bIns="0" rtlCol="0" anchor="t">
            <a:spAutoFit/>
          </a:bodyPr>
          <a:lstStyle/>
          <a:p>
            <a:pPr algn="ctr">
              <a:lnSpc>
                <a:spcPts val="3233"/>
              </a:lnSpc>
              <a:spcBef>
                <a:spcPct val="0"/>
              </a:spcBef>
            </a:pPr>
            <a:r>
              <a:rPr lang="en-US" sz="2309">
                <a:solidFill>
                  <a:srgbClr val="000000"/>
                </a:solidFill>
                <a:latin typeface="League Spartan"/>
                <a:ea typeface="League Spartan"/>
                <a:cs typeface="League Spartan"/>
                <a:sym typeface="League Spartan"/>
              </a:rPr>
              <a:t>Mohamed nasser Mohamed fayed</a:t>
            </a:r>
          </a:p>
        </p:txBody>
      </p:sp>
      <p:sp>
        <p:nvSpPr>
          <p:cNvPr id="22" name="TextBox 22"/>
          <p:cNvSpPr txBox="1"/>
          <p:nvPr/>
        </p:nvSpPr>
        <p:spPr>
          <a:xfrm>
            <a:off x="3759190" y="7206142"/>
            <a:ext cx="3288491" cy="772550"/>
          </a:xfrm>
          <a:prstGeom prst="rect">
            <a:avLst/>
          </a:prstGeom>
        </p:spPr>
        <p:txBody>
          <a:bodyPr lIns="0" tIns="0" rIns="0" bIns="0" rtlCol="0" anchor="t">
            <a:spAutoFit/>
          </a:bodyPr>
          <a:lstStyle/>
          <a:p>
            <a:pPr algn="ctr">
              <a:lnSpc>
                <a:spcPts val="3093"/>
              </a:lnSpc>
              <a:spcBef>
                <a:spcPct val="0"/>
              </a:spcBef>
            </a:pPr>
            <a:r>
              <a:rPr lang="en-US" sz="2209">
                <a:solidFill>
                  <a:srgbClr val="000000"/>
                </a:solidFill>
                <a:latin typeface="League Spartan"/>
                <a:ea typeface="League Spartan"/>
                <a:cs typeface="League Spartan"/>
                <a:sym typeface="League Spartan"/>
              </a:rPr>
              <a:t>Aya Mohamed Mahmoud</a:t>
            </a:r>
          </a:p>
        </p:txBody>
      </p:sp>
      <p:sp>
        <p:nvSpPr>
          <p:cNvPr id="23" name="TextBox 23"/>
          <p:cNvSpPr txBox="1"/>
          <p:nvPr/>
        </p:nvSpPr>
        <p:spPr>
          <a:xfrm>
            <a:off x="7047682" y="7206142"/>
            <a:ext cx="3835451" cy="795609"/>
          </a:xfrm>
          <a:prstGeom prst="rect">
            <a:avLst/>
          </a:prstGeom>
        </p:spPr>
        <p:txBody>
          <a:bodyPr lIns="0" tIns="0" rIns="0" bIns="0" rtlCol="0" anchor="t">
            <a:spAutoFit/>
          </a:bodyPr>
          <a:lstStyle/>
          <a:p>
            <a:pPr algn="ctr">
              <a:lnSpc>
                <a:spcPts val="3233"/>
              </a:lnSpc>
              <a:spcBef>
                <a:spcPct val="0"/>
              </a:spcBef>
            </a:pPr>
            <a:r>
              <a:rPr lang="en-US" sz="2309">
                <a:solidFill>
                  <a:srgbClr val="000000"/>
                </a:solidFill>
                <a:latin typeface="League Spartan"/>
                <a:ea typeface="League Spartan"/>
                <a:cs typeface="League Spartan"/>
                <a:sym typeface="League Spartan"/>
              </a:rPr>
              <a:t>Ahmed abdelrahman ahmed</a:t>
            </a:r>
          </a:p>
        </p:txBody>
      </p:sp>
      <p:sp>
        <p:nvSpPr>
          <p:cNvPr id="24" name="TextBox 24"/>
          <p:cNvSpPr txBox="1"/>
          <p:nvPr/>
        </p:nvSpPr>
        <p:spPr>
          <a:xfrm>
            <a:off x="11309146" y="7159053"/>
            <a:ext cx="3237215" cy="795609"/>
          </a:xfrm>
          <a:prstGeom prst="rect">
            <a:avLst/>
          </a:prstGeom>
        </p:spPr>
        <p:txBody>
          <a:bodyPr lIns="0" tIns="0" rIns="0" bIns="0" rtlCol="0" anchor="t">
            <a:spAutoFit/>
          </a:bodyPr>
          <a:lstStyle/>
          <a:p>
            <a:pPr algn="ctr">
              <a:lnSpc>
                <a:spcPts val="3233"/>
              </a:lnSpc>
              <a:spcBef>
                <a:spcPct val="0"/>
              </a:spcBef>
            </a:pPr>
            <a:r>
              <a:rPr lang="en-US" sz="2309">
                <a:solidFill>
                  <a:srgbClr val="000000"/>
                </a:solidFill>
                <a:latin typeface="League Spartan"/>
                <a:ea typeface="League Spartan"/>
                <a:cs typeface="League Spartan"/>
                <a:sym typeface="League Spartan"/>
              </a:rPr>
              <a:t>Esraa mohamed elmatbouly</a:t>
            </a:r>
          </a:p>
        </p:txBody>
      </p:sp>
      <p:sp>
        <p:nvSpPr>
          <p:cNvPr id="25" name="TextBox 25"/>
          <p:cNvSpPr txBox="1"/>
          <p:nvPr/>
        </p:nvSpPr>
        <p:spPr>
          <a:xfrm>
            <a:off x="14783872" y="7159053"/>
            <a:ext cx="3237215" cy="795609"/>
          </a:xfrm>
          <a:prstGeom prst="rect">
            <a:avLst/>
          </a:prstGeom>
        </p:spPr>
        <p:txBody>
          <a:bodyPr lIns="0" tIns="0" rIns="0" bIns="0" rtlCol="0" anchor="t">
            <a:spAutoFit/>
          </a:bodyPr>
          <a:lstStyle/>
          <a:p>
            <a:pPr algn="ctr">
              <a:lnSpc>
                <a:spcPts val="3233"/>
              </a:lnSpc>
              <a:spcBef>
                <a:spcPct val="0"/>
              </a:spcBef>
            </a:pPr>
            <a:r>
              <a:rPr lang="en-US" sz="2309">
                <a:solidFill>
                  <a:srgbClr val="000000"/>
                </a:solidFill>
                <a:latin typeface="League Spartan"/>
                <a:ea typeface="League Spartan"/>
                <a:cs typeface="League Spartan"/>
                <a:sym typeface="League Spartan"/>
              </a:rPr>
              <a:t>Mohamed samir fathi sariya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034540"/>
            <a:ext cx="18288000" cy="8252460"/>
          </a:xfrm>
          <a:custGeom>
            <a:avLst/>
            <a:gdLst/>
            <a:ahLst/>
            <a:cxnLst/>
            <a:rect l="l" t="t" r="r" b="b"/>
            <a:pathLst>
              <a:path w="18288000" h="8252460">
                <a:moveTo>
                  <a:pt x="0" y="0"/>
                </a:moveTo>
                <a:lnTo>
                  <a:pt x="18288000" y="0"/>
                </a:lnTo>
                <a:lnTo>
                  <a:pt x="18288000" y="8252460"/>
                </a:lnTo>
                <a:lnTo>
                  <a:pt x="0" y="8252460"/>
                </a:lnTo>
                <a:lnTo>
                  <a:pt x="0" y="0"/>
                </a:lnTo>
                <a:close/>
              </a:path>
            </a:pathLst>
          </a:custGeom>
          <a:blipFill>
            <a:blip r:embed="rId2"/>
            <a:stretch>
              <a:fillRect/>
            </a:stretch>
          </a:blipFill>
        </p:spPr>
      </p:sp>
      <p:sp>
        <p:nvSpPr>
          <p:cNvPr id="3" name="TextBox 3"/>
          <p:cNvSpPr txBox="1"/>
          <p:nvPr/>
        </p:nvSpPr>
        <p:spPr>
          <a:xfrm>
            <a:off x="259854" y="169228"/>
            <a:ext cx="7448848" cy="1467481"/>
          </a:xfrm>
          <a:prstGeom prst="rect">
            <a:avLst/>
          </a:prstGeom>
        </p:spPr>
        <p:txBody>
          <a:bodyPr lIns="0" tIns="0" rIns="0" bIns="0" rtlCol="0" anchor="t">
            <a:spAutoFit/>
          </a:bodyPr>
          <a:lstStyle/>
          <a:p>
            <a:pPr algn="ctr">
              <a:lnSpc>
                <a:spcPts val="12040"/>
              </a:lnSpc>
            </a:pPr>
            <a:r>
              <a:rPr lang="en-US" sz="8600" b="1">
                <a:solidFill>
                  <a:srgbClr val="FFFFFF"/>
                </a:solidFill>
                <a:latin typeface="Canva Sans Bold"/>
                <a:ea typeface="Canva Sans Bold"/>
                <a:cs typeface="Canva Sans Bold"/>
                <a:sym typeface="Canva Sans Bold"/>
              </a:rPr>
              <a:t>Inventory Acc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TextBox 2"/>
          <p:cNvSpPr txBox="1"/>
          <p:nvPr/>
        </p:nvSpPr>
        <p:spPr>
          <a:xfrm>
            <a:off x="2360099" y="3785990"/>
            <a:ext cx="13567803" cy="2553095"/>
          </a:xfrm>
          <a:prstGeom prst="rect">
            <a:avLst/>
          </a:prstGeom>
        </p:spPr>
        <p:txBody>
          <a:bodyPr lIns="0" tIns="0" rIns="0" bIns="0" rtlCol="0" anchor="t">
            <a:spAutoFit/>
          </a:bodyPr>
          <a:lstStyle/>
          <a:p>
            <a:pPr algn="ctr">
              <a:lnSpc>
                <a:spcPts val="20434"/>
              </a:lnSpc>
              <a:spcBef>
                <a:spcPct val="0"/>
              </a:spcBef>
            </a:pPr>
            <a:r>
              <a:rPr lang="en-US" sz="15718" b="1">
                <a:solidFill>
                  <a:srgbClr val="FFFFFF"/>
                </a:solidFill>
                <a:latin typeface="Catamaran Bold"/>
                <a:ea typeface="Catamaran Bold"/>
                <a:cs typeface="Catamaran Bold"/>
                <a:sym typeface="Catamaran Bold"/>
              </a:rPr>
              <a:t>Inventory</a:t>
            </a:r>
          </a:p>
        </p:txBody>
      </p:sp>
      <p:sp>
        <p:nvSpPr>
          <p:cNvPr id="3" name="Freeform 3"/>
          <p:cNvSpPr/>
          <p:nvPr/>
        </p:nvSpPr>
        <p:spPr>
          <a:xfrm flipH="1">
            <a:off x="-299561" y="0"/>
            <a:ext cx="9443561" cy="18147854"/>
          </a:xfrm>
          <a:custGeom>
            <a:avLst/>
            <a:gdLst/>
            <a:ahLst/>
            <a:cxnLst/>
            <a:rect l="l" t="t" r="r" b="b"/>
            <a:pathLst>
              <a:path w="9443561" h="18147854">
                <a:moveTo>
                  <a:pt x="9443561" y="0"/>
                </a:moveTo>
                <a:lnTo>
                  <a:pt x="0" y="0"/>
                </a:lnTo>
                <a:lnTo>
                  <a:pt x="0" y="18147854"/>
                </a:lnTo>
                <a:lnTo>
                  <a:pt x="9443561" y="18147854"/>
                </a:lnTo>
                <a:lnTo>
                  <a:pt x="9443561" y="0"/>
                </a:lnTo>
                <a:close/>
              </a:path>
            </a:pathLst>
          </a:custGeom>
          <a:blipFill>
            <a:blip r:embed="rId2"/>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61138" b="-14587"/>
            </a:stretch>
          </a:blipFill>
        </p:spPr>
      </p:sp>
      <p:sp>
        <p:nvSpPr>
          <p:cNvPr id="3" name="Freeform 3"/>
          <p:cNvSpPr/>
          <p:nvPr/>
        </p:nvSpPr>
        <p:spPr>
          <a:xfrm rot="-10800000">
            <a:off x="6544484" y="3050077"/>
            <a:ext cx="2401146" cy="4578929"/>
          </a:xfrm>
          <a:custGeom>
            <a:avLst/>
            <a:gdLst/>
            <a:ahLst/>
            <a:cxnLst/>
            <a:rect l="l" t="t" r="r" b="b"/>
            <a:pathLst>
              <a:path w="2401146" h="4578929">
                <a:moveTo>
                  <a:pt x="0" y="0"/>
                </a:moveTo>
                <a:lnTo>
                  <a:pt x="2401146" y="0"/>
                </a:lnTo>
                <a:lnTo>
                  <a:pt x="2401146" y="4578929"/>
                </a:lnTo>
                <a:lnTo>
                  <a:pt x="0" y="4578929"/>
                </a:lnTo>
                <a:lnTo>
                  <a:pt x="0" y="0"/>
                </a:lnTo>
                <a:close/>
              </a:path>
            </a:pathLst>
          </a:custGeom>
          <a:blipFill>
            <a:blip r:embed="rId3"/>
            <a:stretch>
              <a:fillRect l="-764376" t="-10648" r="-242807" b="-72239"/>
            </a:stretch>
          </a:blipFill>
        </p:spPr>
      </p:sp>
      <p:sp>
        <p:nvSpPr>
          <p:cNvPr id="4" name="Freeform 4"/>
          <p:cNvSpPr/>
          <p:nvPr/>
        </p:nvSpPr>
        <p:spPr>
          <a:xfrm>
            <a:off x="9225492" y="3050077"/>
            <a:ext cx="2401146" cy="4578929"/>
          </a:xfrm>
          <a:custGeom>
            <a:avLst/>
            <a:gdLst/>
            <a:ahLst/>
            <a:cxnLst/>
            <a:rect l="l" t="t" r="r" b="b"/>
            <a:pathLst>
              <a:path w="2401146" h="4578929">
                <a:moveTo>
                  <a:pt x="0" y="0"/>
                </a:moveTo>
                <a:lnTo>
                  <a:pt x="2401145" y="0"/>
                </a:lnTo>
                <a:lnTo>
                  <a:pt x="2401145" y="4578929"/>
                </a:lnTo>
                <a:lnTo>
                  <a:pt x="0" y="4578929"/>
                </a:lnTo>
                <a:lnTo>
                  <a:pt x="0" y="0"/>
                </a:lnTo>
                <a:close/>
              </a:path>
            </a:pathLst>
          </a:custGeom>
          <a:blipFill>
            <a:blip r:embed="rId3"/>
            <a:stretch>
              <a:fillRect l="-764376" t="-10648" r="-242807" b="-72239"/>
            </a:stretch>
          </a:blipFill>
        </p:spPr>
      </p:sp>
      <p:sp>
        <p:nvSpPr>
          <p:cNvPr id="5" name="Freeform 5"/>
          <p:cNvSpPr/>
          <p:nvPr/>
        </p:nvSpPr>
        <p:spPr>
          <a:xfrm>
            <a:off x="0" y="2561501"/>
            <a:ext cx="18134126" cy="7284141"/>
          </a:xfrm>
          <a:custGeom>
            <a:avLst/>
            <a:gdLst/>
            <a:ahLst/>
            <a:cxnLst/>
            <a:rect l="l" t="t" r="r" b="b"/>
            <a:pathLst>
              <a:path w="18134126" h="7284141">
                <a:moveTo>
                  <a:pt x="0" y="0"/>
                </a:moveTo>
                <a:lnTo>
                  <a:pt x="18134126" y="0"/>
                </a:lnTo>
                <a:lnTo>
                  <a:pt x="18134126" y="7284140"/>
                </a:lnTo>
                <a:lnTo>
                  <a:pt x="0" y="7284140"/>
                </a:lnTo>
                <a:lnTo>
                  <a:pt x="0" y="0"/>
                </a:lnTo>
                <a:close/>
              </a:path>
            </a:pathLst>
          </a:custGeom>
          <a:blipFill>
            <a:blip r:embed="rId4"/>
            <a:stretch>
              <a:fillRect t="-20424" b="-19611"/>
            </a:stretch>
          </a:blipFill>
        </p:spPr>
      </p:sp>
      <p:sp>
        <p:nvSpPr>
          <p:cNvPr id="6" name="TextBox 6"/>
          <p:cNvSpPr txBox="1"/>
          <p:nvPr/>
        </p:nvSpPr>
        <p:spPr>
          <a:xfrm>
            <a:off x="337308" y="294989"/>
            <a:ext cx="7732961" cy="1781183"/>
          </a:xfrm>
          <a:prstGeom prst="rect">
            <a:avLst/>
          </a:prstGeom>
        </p:spPr>
        <p:txBody>
          <a:bodyPr lIns="0" tIns="0" rIns="0" bIns="0" rtlCol="0" anchor="t">
            <a:spAutoFit/>
          </a:bodyPr>
          <a:lstStyle/>
          <a:p>
            <a:pPr algn="ctr">
              <a:lnSpc>
                <a:spcPts val="14699"/>
              </a:lnSpc>
              <a:spcBef>
                <a:spcPct val="0"/>
              </a:spcBef>
            </a:pPr>
            <a:r>
              <a:rPr lang="en-US" sz="10499" b="1">
                <a:solidFill>
                  <a:srgbClr val="2E6E80"/>
                </a:solidFill>
                <a:latin typeface="Canva Sans Bold"/>
                <a:ea typeface="Canva Sans Bold"/>
                <a:cs typeface="Canva Sans Bold"/>
                <a:sym typeface="Canva Sans Bold"/>
              </a:rPr>
              <a:t>warehouses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02" t="-14587" r="-40936"/>
            </a:stretch>
          </a:blipFill>
        </p:spPr>
      </p:sp>
      <p:sp>
        <p:nvSpPr>
          <p:cNvPr id="3" name="Freeform 3"/>
          <p:cNvSpPr/>
          <p:nvPr/>
        </p:nvSpPr>
        <p:spPr>
          <a:xfrm>
            <a:off x="-158767" y="1884034"/>
            <a:ext cx="19211075" cy="8742472"/>
          </a:xfrm>
          <a:custGeom>
            <a:avLst/>
            <a:gdLst/>
            <a:ahLst/>
            <a:cxnLst/>
            <a:rect l="l" t="t" r="r" b="b"/>
            <a:pathLst>
              <a:path w="19211075" h="8742472">
                <a:moveTo>
                  <a:pt x="0" y="0"/>
                </a:moveTo>
                <a:lnTo>
                  <a:pt x="19211075" y="0"/>
                </a:lnTo>
                <a:lnTo>
                  <a:pt x="19211075" y="8742473"/>
                </a:lnTo>
                <a:lnTo>
                  <a:pt x="0" y="8742473"/>
                </a:lnTo>
                <a:lnTo>
                  <a:pt x="0" y="0"/>
                </a:lnTo>
                <a:close/>
              </a:path>
            </a:pathLst>
          </a:custGeom>
          <a:blipFill>
            <a:blip r:embed="rId3"/>
            <a:stretch>
              <a:fillRect t="-17277" b="-6328"/>
            </a:stretch>
          </a:blipFill>
        </p:spPr>
      </p:sp>
      <p:sp>
        <p:nvSpPr>
          <p:cNvPr id="4" name="TextBox 4"/>
          <p:cNvSpPr txBox="1"/>
          <p:nvPr/>
        </p:nvSpPr>
        <p:spPr>
          <a:xfrm>
            <a:off x="198398" y="47443"/>
            <a:ext cx="9437489" cy="1566544"/>
          </a:xfrm>
          <a:prstGeom prst="rect">
            <a:avLst/>
          </a:prstGeom>
        </p:spPr>
        <p:txBody>
          <a:bodyPr lIns="0" tIns="0" rIns="0" bIns="0" rtlCol="0" anchor="t">
            <a:spAutoFit/>
          </a:bodyPr>
          <a:lstStyle/>
          <a:p>
            <a:pPr algn="ctr">
              <a:lnSpc>
                <a:spcPts val="12880"/>
              </a:lnSpc>
              <a:spcBef>
                <a:spcPct val="0"/>
              </a:spcBef>
            </a:pPr>
            <a:r>
              <a:rPr lang="en-US" sz="9200" b="1">
                <a:solidFill>
                  <a:srgbClr val="2E6E80"/>
                </a:solidFill>
                <a:latin typeface="Canva Sans Bold"/>
                <a:ea typeface="Canva Sans Bold"/>
                <a:cs typeface="Canva Sans Bold"/>
                <a:sym typeface="Canva Sans Bold"/>
              </a:rPr>
              <a:t>Main Warehouse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748459"/>
            <a:ext cx="18685647" cy="8895023"/>
          </a:xfrm>
          <a:custGeom>
            <a:avLst/>
            <a:gdLst/>
            <a:ahLst/>
            <a:cxnLst/>
            <a:rect l="l" t="t" r="r" b="b"/>
            <a:pathLst>
              <a:path w="18685647" h="8895023">
                <a:moveTo>
                  <a:pt x="0" y="0"/>
                </a:moveTo>
                <a:lnTo>
                  <a:pt x="18685647" y="0"/>
                </a:lnTo>
                <a:lnTo>
                  <a:pt x="18685647" y="8895023"/>
                </a:lnTo>
                <a:lnTo>
                  <a:pt x="0" y="8895023"/>
                </a:lnTo>
                <a:lnTo>
                  <a:pt x="0" y="0"/>
                </a:lnTo>
                <a:close/>
              </a:path>
            </a:pathLst>
          </a:custGeom>
          <a:blipFill>
            <a:blip r:embed="rId2"/>
            <a:stretch>
              <a:fillRect t="-16953" b="-1210"/>
            </a:stretch>
          </a:blipFill>
        </p:spPr>
      </p:sp>
      <p:sp>
        <p:nvSpPr>
          <p:cNvPr id="3" name="TextBox 3"/>
          <p:cNvSpPr txBox="1"/>
          <p:nvPr/>
        </p:nvSpPr>
        <p:spPr>
          <a:xfrm>
            <a:off x="181799" y="-11222"/>
            <a:ext cx="5770066" cy="1625601"/>
          </a:xfrm>
          <a:prstGeom prst="rect">
            <a:avLst/>
          </a:prstGeom>
        </p:spPr>
        <p:txBody>
          <a:bodyPr lIns="0" tIns="0" rIns="0" bIns="0" rtlCol="0" anchor="t">
            <a:spAutoFit/>
          </a:bodyPr>
          <a:lstStyle/>
          <a:p>
            <a:pPr algn="ctr">
              <a:lnSpc>
                <a:spcPts val="13299"/>
              </a:lnSpc>
              <a:spcBef>
                <a:spcPct val="0"/>
              </a:spcBef>
            </a:pPr>
            <a:r>
              <a:rPr lang="en-US" sz="9499" b="1">
                <a:solidFill>
                  <a:srgbClr val="FAFBFC"/>
                </a:solidFill>
                <a:latin typeface="Canva Sans Bold"/>
                <a:ea typeface="Canva Sans Bold"/>
                <a:cs typeface="Canva Sans Bold"/>
                <a:sym typeface="Canva Sans Bold"/>
              </a:rPr>
              <a:t>Locations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20236"/>
            <a:ext cx="18535852" cy="8841502"/>
          </a:xfrm>
          <a:custGeom>
            <a:avLst/>
            <a:gdLst/>
            <a:ahLst/>
            <a:cxnLst/>
            <a:rect l="l" t="t" r="r" b="b"/>
            <a:pathLst>
              <a:path w="18535852" h="8841502">
                <a:moveTo>
                  <a:pt x="0" y="0"/>
                </a:moveTo>
                <a:lnTo>
                  <a:pt x="18535852" y="0"/>
                </a:lnTo>
                <a:lnTo>
                  <a:pt x="18535852" y="8841503"/>
                </a:lnTo>
                <a:lnTo>
                  <a:pt x="0" y="8841503"/>
                </a:lnTo>
                <a:lnTo>
                  <a:pt x="0" y="0"/>
                </a:lnTo>
                <a:close/>
              </a:path>
            </a:pathLst>
          </a:custGeom>
          <a:blipFill>
            <a:blip r:embed="rId2"/>
            <a:stretch>
              <a:fillRect t="-17335" b="-590"/>
            </a:stretch>
          </a:blipFill>
        </p:spPr>
      </p:sp>
      <p:sp>
        <p:nvSpPr>
          <p:cNvPr id="3" name="TextBox 3"/>
          <p:cNvSpPr txBox="1"/>
          <p:nvPr/>
        </p:nvSpPr>
        <p:spPr>
          <a:xfrm>
            <a:off x="1028700" y="254806"/>
            <a:ext cx="3357060" cy="1326382"/>
          </a:xfrm>
          <a:prstGeom prst="rect">
            <a:avLst/>
          </a:prstGeom>
        </p:spPr>
        <p:txBody>
          <a:bodyPr lIns="0" tIns="0" rIns="0" bIns="0" rtlCol="0" anchor="t">
            <a:spAutoFit/>
          </a:bodyPr>
          <a:lstStyle/>
          <a:p>
            <a:pPr algn="ctr">
              <a:lnSpc>
                <a:spcPts val="10895"/>
              </a:lnSpc>
              <a:spcBef>
                <a:spcPct val="0"/>
              </a:spcBef>
            </a:pPr>
            <a:r>
              <a:rPr lang="en-US" sz="7782" b="1">
                <a:solidFill>
                  <a:srgbClr val="2E6E80"/>
                </a:solidFill>
                <a:latin typeface="Canva Sans Bold"/>
                <a:ea typeface="Canva Sans Bold"/>
                <a:cs typeface="Canva Sans Bold"/>
                <a:sym typeface="Canva Sans Bold"/>
              </a:rPr>
              <a:t>Routes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9060" y="1714508"/>
            <a:ext cx="20205488" cy="9244085"/>
          </a:xfrm>
          <a:custGeom>
            <a:avLst/>
            <a:gdLst/>
            <a:ahLst/>
            <a:cxnLst/>
            <a:rect l="l" t="t" r="r" b="b"/>
            <a:pathLst>
              <a:path w="20205488" h="9244085">
                <a:moveTo>
                  <a:pt x="0" y="0"/>
                </a:moveTo>
                <a:lnTo>
                  <a:pt x="20205489" y="0"/>
                </a:lnTo>
                <a:lnTo>
                  <a:pt x="20205489" y="9244086"/>
                </a:lnTo>
                <a:lnTo>
                  <a:pt x="0" y="9244086"/>
                </a:lnTo>
                <a:lnTo>
                  <a:pt x="0" y="0"/>
                </a:lnTo>
                <a:close/>
              </a:path>
            </a:pathLst>
          </a:custGeom>
          <a:blipFill>
            <a:blip r:embed="rId2"/>
            <a:stretch>
              <a:fillRect l="-60" t="-18323" b="-4551"/>
            </a:stretch>
          </a:blipFill>
        </p:spPr>
      </p:sp>
      <p:sp>
        <p:nvSpPr>
          <p:cNvPr id="3" name="TextBox 3"/>
          <p:cNvSpPr txBox="1"/>
          <p:nvPr/>
        </p:nvSpPr>
        <p:spPr>
          <a:xfrm>
            <a:off x="115287" y="30670"/>
            <a:ext cx="8788896" cy="1566544"/>
          </a:xfrm>
          <a:prstGeom prst="rect">
            <a:avLst/>
          </a:prstGeom>
        </p:spPr>
        <p:txBody>
          <a:bodyPr lIns="0" tIns="0" rIns="0" bIns="0" rtlCol="0" anchor="t">
            <a:spAutoFit/>
          </a:bodyPr>
          <a:lstStyle/>
          <a:p>
            <a:pPr algn="ctr">
              <a:lnSpc>
                <a:spcPts val="12880"/>
              </a:lnSpc>
              <a:spcBef>
                <a:spcPct val="0"/>
              </a:spcBef>
            </a:pPr>
            <a:r>
              <a:rPr lang="en-US" sz="9200" b="1">
                <a:solidFill>
                  <a:srgbClr val="2E6E80"/>
                </a:solidFill>
                <a:latin typeface="Canva Sans Bold"/>
                <a:ea typeface="Canva Sans Bold"/>
                <a:cs typeface="Canva Sans Bold"/>
                <a:sym typeface="Canva Sans Bold"/>
              </a:rPr>
              <a:t>Operation Type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61730"/>
            <a:ext cx="18814235" cy="8725270"/>
          </a:xfrm>
          <a:custGeom>
            <a:avLst/>
            <a:gdLst/>
            <a:ahLst/>
            <a:cxnLst/>
            <a:rect l="l" t="t" r="r" b="b"/>
            <a:pathLst>
              <a:path w="18814235" h="8725270">
                <a:moveTo>
                  <a:pt x="0" y="0"/>
                </a:moveTo>
                <a:lnTo>
                  <a:pt x="18814235" y="0"/>
                </a:lnTo>
                <a:lnTo>
                  <a:pt x="18814235" y="8725270"/>
                </a:lnTo>
                <a:lnTo>
                  <a:pt x="0" y="8725270"/>
                </a:lnTo>
                <a:lnTo>
                  <a:pt x="0" y="0"/>
                </a:lnTo>
                <a:close/>
              </a:path>
            </a:pathLst>
          </a:custGeom>
          <a:blipFill>
            <a:blip r:embed="rId2"/>
            <a:stretch>
              <a:fillRect t="-18365" r="-2128" b="-5507"/>
            </a:stretch>
          </a:blipFill>
        </p:spPr>
      </p:sp>
      <p:sp>
        <p:nvSpPr>
          <p:cNvPr id="3" name="TextBox 3"/>
          <p:cNvSpPr txBox="1"/>
          <p:nvPr/>
        </p:nvSpPr>
        <p:spPr>
          <a:xfrm>
            <a:off x="120752" y="-4814"/>
            <a:ext cx="10034141" cy="1566544"/>
          </a:xfrm>
          <a:prstGeom prst="rect">
            <a:avLst/>
          </a:prstGeom>
        </p:spPr>
        <p:txBody>
          <a:bodyPr lIns="0" tIns="0" rIns="0" bIns="0" rtlCol="0" anchor="t">
            <a:spAutoFit/>
          </a:bodyPr>
          <a:lstStyle/>
          <a:p>
            <a:pPr algn="ctr">
              <a:lnSpc>
                <a:spcPts val="12880"/>
              </a:lnSpc>
              <a:spcBef>
                <a:spcPct val="0"/>
              </a:spcBef>
            </a:pPr>
            <a:r>
              <a:rPr lang="en-US" sz="9200" b="1">
                <a:solidFill>
                  <a:srgbClr val="2E6E80"/>
                </a:solidFill>
                <a:latin typeface="Canva Sans Bold"/>
                <a:ea typeface="Canva Sans Bold"/>
                <a:cs typeface="Canva Sans Bold"/>
                <a:sym typeface="Canva Sans Bold"/>
              </a:rPr>
              <a:t>Product Category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80232"/>
            <a:ext cx="22553796" cy="10032547"/>
          </a:xfrm>
          <a:custGeom>
            <a:avLst/>
            <a:gdLst/>
            <a:ahLst/>
            <a:cxnLst/>
            <a:rect l="l" t="t" r="r" b="b"/>
            <a:pathLst>
              <a:path w="22553796" h="10032547">
                <a:moveTo>
                  <a:pt x="0" y="0"/>
                </a:moveTo>
                <a:lnTo>
                  <a:pt x="22553796" y="0"/>
                </a:lnTo>
                <a:lnTo>
                  <a:pt x="22553796" y="10032547"/>
                </a:lnTo>
                <a:lnTo>
                  <a:pt x="0" y="10032547"/>
                </a:lnTo>
                <a:lnTo>
                  <a:pt x="0" y="0"/>
                </a:lnTo>
                <a:close/>
              </a:path>
            </a:pathLst>
          </a:custGeom>
          <a:blipFill>
            <a:blip r:embed="rId2"/>
            <a:stretch>
              <a:fillRect t="-19054" r="-7477" b="-16854"/>
            </a:stretch>
          </a:blipFill>
        </p:spPr>
      </p:sp>
      <p:sp>
        <p:nvSpPr>
          <p:cNvPr id="3" name="TextBox 3"/>
          <p:cNvSpPr txBox="1"/>
          <p:nvPr/>
        </p:nvSpPr>
        <p:spPr>
          <a:xfrm>
            <a:off x="156721" y="-190500"/>
            <a:ext cx="4971455" cy="1708154"/>
          </a:xfrm>
          <a:prstGeom prst="rect">
            <a:avLst/>
          </a:prstGeom>
        </p:spPr>
        <p:txBody>
          <a:bodyPr lIns="0" tIns="0" rIns="0" bIns="0" rtlCol="0" anchor="t">
            <a:spAutoFit/>
          </a:bodyPr>
          <a:lstStyle/>
          <a:p>
            <a:pPr algn="ctr">
              <a:lnSpc>
                <a:spcPts val="13999"/>
              </a:lnSpc>
              <a:spcBef>
                <a:spcPct val="0"/>
              </a:spcBef>
            </a:pPr>
            <a:r>
              <a:rPr lang="en-US" sz="9999" b="1">
                <a:solidFill>
                  <a:srgbClr val="2E6E80"/>
                </a:solidFill>
                <a:latin typeface="Canva Sans Bold"/>
                <a:ea typeface="Canva Sans Bold"/>
                <a:cs typeface="Canva Sans Bold"/>
                <a:sym typeface="Canva Sans Bold"/>
              </a:rPr>
              <a:t>Product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656787"/>
            <a:ext cx="18603256" cy="8766015"/>
          </a:xfrm>
          <a:custGeom>
            <a:avLst/>
            <a:gdLst/>
            <a:ahLst/>
            <a:cxnLst/>
            <a:rect l="l" t="t" r="r" b="b"/>
            <a:pathLst>
              <a:path w="18603256" h="8766015">
                <a:moveTo>
                  <a:pt x="0" y="0"/>
                </a:moveTo>
                <a:lnTo>
                  <a:pt x="18603256" y="0"/>
                </a:lnTo>
                <a:lnTo>
                  <a:pt x="18603256" y="8766016"/>
                </a:lnTo>
                <a:lnTo>
                  <a:pt x="0" y="8766016"/>
                </a:lnTo>
                <a:lnTo>
                  <a:pt x="0" y="0"/>
                </a:lnTo>
                <a:close/>
              </a:path>
            </a:pathLst>
          </a:custGeom>
          <a:blipFill>
            <a:blip r:embed="rId2"/>
            <a:stretch>
              <a:fillRect t="-26577" r="-22283" b="-19397"/>
            </a:stretch>
          </a:blipFill>
        </p:spPr>
      </p:sp>
      <p:sp>
        <p:nvSpPr>
          <p:cNvPr id="3" name="TextBox 3"/>
          <p:cNvSpPr txBox="1"/>
          <p:nvPr/>
        </p:nvSpPr>
        <p:spPr>
          <a:xfrm>
            <a:off x="152778" y="-11609"/>
            <a:ext cx="4573637" cy="1566544"/>
          </a:xfrm>
          <a:prstGeom prst="rect">
            <a:avLst/>
          </a:prstGeom>
        </p:spPr>
        <p:txBody>
          <a:bodyPr lIns="0" tIns="0" rIns="0" bIns="0" rtlCol="0" anchor="t">
            <a:spAutoFit/>
          </a:bodyPr>
          <a:lstStyle/>
          <a:p>
            <a:pPr algn="ctr">
              <a:lnSpc>
                <a:spcPts val="12880"/>
              </a:lnSpc>
              <a:spcBef>
                <a:spcPct val="0"/>
              </a:spcBef>
            </a:pPr>
            <a:r>
              <a:rPr lang="en-US" sz="9200" b="1">
                <a:solidFill>
                  <a:srgbClr val="FAFBFC"/>
                </a:solidFill>
                <a:latin typeface="Canva Sans Bold"/>
                <a:ea typeface="Canva Sans Bold"/>
                <a:cs typeface="Canva Sans Bold"/>
                <a:sym typeface="Canva Sans Bold"/>
              </a:rPr>
              <a:t>Product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grpSp>
        <p:nvGrpSpPr>
          <p:cNvPr id="2" name="Group 2"/>
          <p:cNvGrpSpPr/>
          <p:nvPr/>
        </p:nvGrpSpPr>
        <p:grpSpPr>
          <a:xfrm>
            <a:off x="11394755" y="4548788"/>
            <a:ext cx="6541308" cy="3747362"/>
            <a:chOff x="0" y="0"/>
            <a:chExt cx="1722814" cy="986959"/>
          </a:xfrm>
        </p:grpSpPr>
        <p:sp>
          <p:nvSpPr>
            <p:cNvPr id="3" name="Freeform 3"/>
            <p:cNvSpPr/>
            <p:nvPr/>
          </p:nvSpPr>
          <p:spPr>
            <a:xfrm>
              <a:off x="0" y="0"/>
              <a:ext cx="1722814" cy="986959"/>
            </a:xfrm>
            <a:custGeom>
              <a:avLst/>
              <a:gdLst/>
              <a:ahLst/>
              <a:cxnLst/>
              <a:rect l="l" t="t" r="r" b="b"/>
              <a:pathLst>
                <a:path w="1722814" h="986959">
                  <a:moveTo>
                    <a:pt x="0" y="0"/>
                  </a:moveTo>
                  <a:lnTo>
                    <a:pt x="1722814" y="0"/>
                  </a:lnTo>
                  <a:lnTo>
                    <a:pt x="1722814" y="986959"/>
                  </a:lnTo>
                  <a:lnTo>
                    <a:pt x="0" y="986959"/>
                  </a:lnTo>
                  <a:close/>
                </a:path>
              </a:pathLst>
            </a:custGeom>
            <a:solidFill>
              <a:srgbClr val="EFA038"/>
            </a:solidFill>
          </p:spPr>
        </p:sp>
        <p:sp>
          <p:nvSpPr>
            <p:cNvPr id="4" name="TextBox 4"/>
            <p:cNvSpPr txBox="1"/>
            <p:nvPr/>
          </p:nvSpPr>
          <p:spPr>
            <a:xfrm>
              <a:off x="0" y="19050"/>
              <a:ext cx="1722814" cy="967909"/>
            </a:xfrm>
            <a:prstGeom prst="rect">
              <a:avLst/>
            </a:prstGeom>
          </p:spPr>
          <p:txBody>
            <a:bodyPr lIns="50800" tIns="50800" rIns="50800" bIns="50800" rtlCol="0" anchor="ctr"/>
            <a:lstStyle/>
            <a:p>
              <a:pPr algn="ctr">
                <a:lnSpc>
                  <a:spcPts val="1869"/>
                </a:lnSpc>
              </a:pPr>
              <a:endParaRPr/>
            </a:p>
          </p:txBody>
        </p:sp>
      </p:grpSp>
      <p:sp>
        <p:nvSpPr>
          <p:cNvPr id="5" name="Freeform 5"/>
          <p:cNvSpPr/>
          <p:nvPr/>
        </p:nvSpPr>
        <p:spPr>
          <a:xfrm>
            <a:off x="11131597" y="3497580"/>
            <a:ext cx="6379326" cy="4481264"/>
          </a:xfrm>
          <a:custGeom>
            <a:avLst/>
            <a:gdLst/>
            <a:ahLst/>
            <a:cxnLst/>
            <a:rect l="l" t="t" r="r" b="b"/>
            <a:pathLst>
              <a:path w="6379326" h="4481264">
                <a:moveTo>
                  <a:pt x="0" y="0"/>
                </a:moveTo>
                <a:lnTo>
                  <a:pt x="6379326" y="0"/>
                </a:lnTo>
                <a:lnTo>
                  <a:pt x="6379326" y="4481264"/>
                </a:lnTo>
                <a:lnTo>
                  <a:pt x="0" y="4481264"/>
                </a:lnTo>
                <a:lnTo>
                  <a:pt x="0" y="0"/>
                </a:lnTo>
                <a:close/>
              </a:path>
            </a:pathLst>
          </a:custGeom>
          <a:blipFill>
            <a:blip r:embed="rId2"/>
            <a:stretch>
              <a:fillRect l="-2685" r="-2685"/>
            </a:stretch>
          </a:blipFill>
        </p:spPr>
      </p:sp>
      <p:sp>
        <p:nvSpPr>
          <p:cNvPr id="6" name="TextBox 6"/>
          <p:cNvSpPr txBox="1"/>
          <p:nvPr/>
        </p:nvSpPr>
        <p:spPr>
          <a:xfrm>
            <a:off x="946665" y="1112591"/>
            <a:ext cx="14988799" cy="1226820"/>
          </a:xfrm>
          <a:prstGeom prst="rect">
            <a:avLst/>
          </a:prstGeom>
        </p:spPr>
        <p:txBody>
          <a:bodyPr lIns="0" tIns="0" rIns="0" bIns="0" rtlCol="0" anchor="t">
            <a:spAutoFit/>
          </a:bodyPr>
          <a:lstStyle/>
          <a:p>
            <a:pPr algn="l">
              <a:lnSpc>
                <a:spcPts val="10079"/>
              </a:lnSpc>
            </a:pPr>
            <a:r>
              <a:rPr lang="en-US" sz="7199" b="1">
                <a:solidFill>
                  <a:srgbClr val="FFFFFF"/>
                </a:solidFill>
                <a:latin typeface="Catamaran Bold"/>
                <a:ea typeface="Catamaran Bold"/>
                <a:cs typeface="Catamaran Bold"/>
                <a:sym typeface="Catamaran Bold"/>
              </a:rPr>
              <a:t>Overview</a:t>
            </a:r>
          </a:p>
        </p:txBody>
      </p:sp>
      <p:sp>
        <p:nvSpPr>
          <p:cNvPr id="7" name="TextBox 7"/>
          <p:cNvSpPr txBox="1"/>
          <p:nvPr/>
        </p:nvSpPr>
        <p:spPr>
          <a:xfrm>
            <a:off x="946665" y="2656582"/>
            <a:ext cx="3944593" cy="1331959"/>
          </a:xfrm>
          <a:prstGeom prst="rect">
            <a:avLst/>
          </a:prstGeom>
        </p:spPr>
        <p:txBody>
          <a:bodyPr lIns="0" tIns="0" rIns="0" bIns="0" rtlCol="0" anchor="t">
            <a:spAutoFit/>
          </a:bodyPr>
          <a:lstStyle/>
          <a:p>
            <a:pPr marL="822720" lvl="1" indent="-411360" algn="l">
              <a:lnSpc>
                <a:spcPts val="5334"/>
              </a:lnSpc>
              <a:buFont typeface="Arial"/>
              <a:buChar char="•"/>
            </a:pPr>
            <a:r>
              <a:rPr lang="en-US" sz="3810" b="1">
                <a:solidFill>
                  <a:srgbClr val="FFFFFF"/>
                </a:solidFill>
                <a:latin typeface="Catamaran Bold"/>
                <a:ea typeface="Catamaran Bold"/>
                <a:cs typeface="Catamaran Bold"/>
                <a:sym typeface="Catamaran Bold"/>
              </a:rPr>
              <a:t>Business Plan</a:t>
            </a:r>
          </a:p>
          <a:p>
            <a:pPr algn="l">
              <a:lnSpc>
                <a:spcPts val="5334"/>
              </a:lnSpc>
            </a:pPr>
            <a:endParaRPr lang="en-US" sz="3810" b="1">
              <a:solidFill>
                <a:srgbClr val="FFFFFF"/>
              </a:solidFill>
              <a:latin typeface="Catamaran Bold"/>
              <a:ea typeface="Catamaran Bold"/>
              <a:cs typeface="Catamaran Bold"/>
              <a:sym typeface="Catamaran Bold"/>
            </a:endParaRPr>
          </a:p>
        </p:txBody>
      </p:sp>
      <p:sp>
        <p:nvSpPr>
          <p:cNvPr id="8" name="TextBox 8"/>
          <p:cNvSpPr txBox="1"/>
          <p:nvPr/>
        </p:nvSpPr>
        <p:spPr>
          <a:xfrm>
            <a:off x="1403650" y="3449955"/>
            <a:ext cx="7627021" cy="3339465"/>
          </a:xfrm>
          <a:prstGeom prst="rect">
            <a:avLst/>
          </a:prstGeom>
        </p:spPr>
        <p:txBody>
          <a:bodyPr lIns="0" tIns="0" rIns="0" bIns="0" rtlCol="0" anchor="t">
            <a:spAutoFit/>
          </a:bodyPr>
          <a:lstStyle/>
          <a:p>
            <a:pPr algn="just">
              <a:lnSpc>
                <a:spcPts val="3359"/>
              </a:lnSpc>
            </a:pPr>
            <a:r>
              <a:rPr lang="en-US" sz="2400">
                <a:solidFill>
                  <a:srgbClr val="FFFFFF"/>
                </a:solidFill>
                <a:latin typeface="Catamaran"/>
                <a:ea typeface="Catamaran"/>
                <a:cs typeface="Catamaran"/>
                <a:sym typeface="Catamaran"/>
              </a:rPr>
              <a:t>Futures seeks to expand its presence in the low current systems market by growing its client base across key sectors and improving operational efficiency through better inventory management, quality installations, and strong after-sales support. Partnerships with technology leaders and continuous staff development are central to its growth.</a:t>
            </a:r>
          </a:p>
          <a:p>
            <a:pPr algn="just">
              <a:lnSpc>
                <a:spcPts val="3359"/>
              </a:lnSpc>
            </a:pPr>
            <a:endParaRPr lang="en-US" sz="2400">
              <a:solidFill>
                <a:srgbClr val="FFFFFF"/>
              </a:solidFill>
              <a:latin typeface="Catamaran"/>
              <a:ea typeface="Catamaran"/>
              <a:cs typeface="Catamaran"/>
              <a:sym typeface="Catamaran"/>
            </a:endParaRPr>
          </a:p>
          <a:p>
            <a:pPr algn="just">
              <a:lnSpc>
                <a:spcPts val="3359"/>
              </a:lnSpc>
            </a:pPr>
            <a:endParaRPr lang="en-US" sz="2400">
              <a:solidFill>
                <a:srgbClr val="FFFFFF"/>
              </a:solidFill>
              <a:latin typeface="Catamaran"/>
              <a:ea typeface="Catamaran"/>
              <a:cs typeface="Catamaran"/>
              <a:sym typeface="Catamaran"/>
            </a:endParaRPr>
          </a:p>
        </p:txBody>
      </p:sp>
      <p:sp>
        <p:nvSpPr>
          <p:cNvPr id="9" name="TextBox 9"/>
          <p:cNvSpPr txBox="1"/>
          <p:nvPr/>
        </p:nvSpPr>
        <p:spPr>
          <a:xfrm>
            <a:off x="946665" y="6133736"/>
            <a:ext cx="4654393" cy="655684"/>
          </a:xfrm>
          <a:prstGeom prst="rect">
            <a:avLst/>
          </a:prstGeom>
        </p:spPr>
        <p:txBody>
          <a:bodyPr lIns="0" tIns="0" rIns="0" bIns="0" rtlCol="0" anchor="t">
            <a:spAutoFit/>
          </a:bodyPr>
          <a:lstStyle/>
          <a:p>
            <a:pPr marL="822720" lvl="1" indent="-411360" algn="l">
              <a:lnSpc>
                <a:spcPts val="5334"/>
              </a:lnSpc>
              <a:buFont typeface="Arial"/>
              <a:buChar char="•"/>
            </a:pPr>
            <a:r>
              <a:rPr lang="en-US" sz="3810" b="1">
                <a:solidFill>
                  <a:srgbClr val="FFFFFF"/>
                </a:solidFill>
                <a:latin typeface="Catamaran Bold"/>
                <a:ea typeface="Catamaran Bold"/>
                <a:cs typeface="Catamaran Bold"/>
                <a:sym typeface="Catamaran Bold"/>
              </a:rPr>
              <a:t>Business Goal</a:t>
            </a:r>
          </a:p>
        </p:txBody>
      </p:sp>
      <p:sp>
        <p:nvSpPr>
          <p:cNvPr id="10" name="TextBox 10"/>
          <p:cNvSpPr txBox="1"/>
          <p:nvPr/>
        </p:nvSpPr>
        <p:spPr>
          <a:xfrm>
            <a:off x="1403650" y="7132320"/>
            <a:ext cx="6462659" cy="2082166"/>
          </a:xfrm>
          <a:prstGeom prst="rect">
            <a:avLst/>
          </a:prstGeom>
        </p:spPr>
        <p:txBody>
          <a:bodyPr lIns="0" tIns="0" rIns="0" bIns="0" rtlCol="0" anchor="t">
            <a:spAutoFit/>
          </a:bodyPr>
          <a:lstStyle/>
          <a:p>
            <a:pPr algn="just">
              <a:lnSpc>
                <a:spcPts val="3359"/>
              </a:lnSpc>
            </a:pPr>
            <a:r>
              <a:rPr lang="en-US" sz="2399">
                <a:solidFill>
                  <a:srgbClr val="FFFFFF"/>
                </a:solidFill>
                <a:latin typeface="Catamaran"/>
                <a:ea typeface="Catamaran"/>
                <a:cs typeface="Catamaran"/>
                <a:sym typeface="Catamaran"/>
              </a:rPr>
              <a:t>Futures aims to lead the low current systems market in Egypt and the region by achieving sustainable growth through innovation, customer satisfaction, and operational excellence.</a:t>
            </a:r>
          </a:p>
          <a:p>
            <a:pPr algn="just">
              <a:lnSpc>
                <a:spcPts val="3359"/>
              </a:lnSpc>
            </a:pPr>
            <a:endParaRPr lang="en-US" sz="2399">
              <a:solidFill>
                <a:srgbClr val="FFFFFF"/>
              </a:solidFill>
              <a:latin typeface="Catamaran"/>
              <a:ea typeface="Catamaran"/>
              <a:cs typeface="Catamaran"/>
              <a:sym typeface="Catamaran"/>
            </a:endParaRPr>
          </a:p>
        </p:txBody>
      </p:sp>
      <p:sp>
        <p:nvSpPr>
          <p:cNvPr id="11" name="Freeform 11"/>
          <p:cNvSpPr/>
          <p:nvPr/>
        </p:nvSpPr>
        <p:spPr>
          <a:xfrm rot="-10800000" flipV="1">
            <a:off x="15935464" y="-1391424"/>
            <a:ext cx="3150917" cy="6008725"/>
          </a:xfrm>
          <a:custGeom>
            <a:avLst/>
            <a:gdLst/>
            <a:ahLst/>
            <a:cxnLst/>
            <a:rect l="l" t="t" r="r" b="b"/>
            <a:pathLst>
              <a:path w="3150917" h="6008725">
                <a:moveTo>
                  <a:pt x="0" y="6008726"/>
                </a:moveTo>
                <a:lnTo>
                  <a:pt x="3150917" y="6008726"/>
                </a:lnTo>
                <a:lnTo>
                  <a:pt x="3150917" y="0"/>
                </a:lnTo>
                <a:lnTo>
                  <a:pt x="0" y="0"/>
                </a:lnTo>
                <a:lnTo>
                  <a:pt x="0" y="6008726"/>
                </a:lnTo>
                <a:close/>
              </a:path>
            </a:pathLst>
          </a:custGeom>
          <a:blipFill>
            <a:blip r:embed="rId3"/>
            <a:stretch>
              <a:fillRect l="-764376" t="-10648" r="-242807" b="-72239"/>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18827" y="1781004"/>
            <a:ext cx="19038780" cy="9117723"/>
          </a:xfrm>
          <a:custGeom>
            <a:avLst/>
            <a:gdLst/>
            <a:ahLst/>
            <a:cxnLst/>
            <a:rect l="l" t="t" r="r" b="b"/>
            <a:pathLst>
              <a:path w="19038780" h="9117723">
                <a:moveTo>
                  <a:pt x="0" y="0"/>
                </a:moveTo>
                <a:lnTo>
                  <a:pt x="19038780" y="0"/>
                </a:lnTo>
                <a:lnTo>
                  <a:pt x="19038780" y="9117723"/>
                </a:lnTo>
                <a:lnTo>
                  <a:pt x="0" y="9117723"/>
                </a:lnTo>
                <a:lnTo>
                  <a:pt x="0" y="0"/>
                </a:lnTo>
                <a:close/>
              </a:path>
            </a:pathLst>
          </a:custGeom>
          <a:blipFill>
            <a:blip r:embed="rId2"/>
            <a:stretch>
              <a:fillRect t="-18122" r="-1392" b="-968"/>
            </a:stretch>
          </a:blipFill>
        </p:spPr>
      </p:sp>
      <p:sp>
        <p:nvSpPr>
          <p:cNvPr id="3" name="TextBox 3"/>
          <p:cNvSpPr txBox="1"/>
          <p:nvPr/>
        </p:nvSpPr>
        <p:spPr>
          <a:xfrm>
            <a:off x="118827" y="-6220"/>
            <a:ext cx="10114062" cy="1566544"/>
          </a:xfrm>
          <a:prstGeom prst="rect">
            <a:avLst/>
          </a:prstGeom>
        </p:spPr>
        <p:txBody>
          <a:bodyPr lIns="0" tIns="0" rIns="0" bIns="0" rtlCol="0" anchor="t">
            <a:spAutoFit/>
          </a:bodyPr>
          <a:lstStyle/>
          <a:p>
            <a:pPr algn="ctr">
              <a:lnSpc>
                <a:spcPts val="12880"/>
              </a:lnSpc>
              <a:spcBef>
                <a:spcPct val="0"/>
              </a:spcBef>
            </a:pPr>
            <a:r>
              <a:rPr lang="en-US" sz="9200" b="1">
                <a:solidFill>
                  <a:srgbClr val="FAFBFC"/>
                </a:solidFill>
                <a:latin typeface="Canva Sans Bold"/>
                <a:ea typeface="Canva Sans Bold"/>
                <a:cs typeface="Canva Sans Bold"/>
                <a:sym typeface="Canva Sans Bold"/>
              </a:rPr>
              <a:t>Internal Transfers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02053" y="1660918"/>
            <a:ext cx="23505811" cy="11371708"/>
          </a:xfrm>
          <a:custGeom>
            <a:avLst/>
            <a:gdLst/>
            <a:ahLst/>
            <a:cxnLst/>
            <a:rect l="l" t="t" r="r" b="b"/>
            <a:pathLst>
              <a:path w="23505811" h="11371708">
                <a:moveTo>
                  <a:pt x="0" y="0"/>
                </a:moveTo>
                <a:lnTo>
                  <a:pt x="23505811" y="0"/>
                </a:lnTo>
                <a:lnTo>
                  <a:pt x="23505811" y="11371708"/>
                </a:lnTo>
                <a:lnTo>
                  <a:pt x="0" y="11371708"/>
                </a:lnTo>
                <a:lnTo>
                  <a:pt x="0" y="0"/>
                </a:lnTo>
                <a:close/>
              </a:path>
            </a:pathLst>
          </a:custGeom>
          <a:blipFill>
            <a:blip r:embed="rId2"/>
            <a:stretch>
              <a:fillRect t="-16271"/>
            </a:stretch>
          </a:blipFill>
        </p:spPr>
      </p:sp>
      <p:sp>
        <p:nvSpPr>
          <p:cNvPr id="3" name="TextBox 3"/>
          <p:cNvSpPr txBox="1"/>
          <p:nvPr/>
        </p:nvSpPr>
        <p:spPr>
          <a:xfrm>
            <a:off x="107712" y="-54206"/>
            <a:ext cx="8294787" cy="1566544"/>
          </a:xfrm>
          <a:prstGeom prst="rect">
            <a:avLst/>
          </a:prstGeom>
        </p:spPr>
        <p:txBody>
          <a:bodyPr lIns="0" tIns="0" rIns="0" bIns="0" rtlCol="0" anchor="t">
            <a:spAutoFit/>
          </a:bodyPr>
          <a:lstStyle/>
          <a:p>
            <a:pPr algn="ctr">
              <a:lnSpc>
                <a:spcPts val="12880"/>
              </a:lnSpc>
              <a:spcBef>
                <a:spcPct val="0"/>
              </a:spcBef>
            </a:pPr>
            <a:r>
              <a:rPr lang="en-US" sz="9200" b="1">
                <a:solidFill>
                  <a:srgbClr val="FAFBFC"/>
                </a:solidFill>
                <a:latin typeface="Canva Sans Bold"/>
                <a:ea typeface="Canva Sans Bold"/>
                <a:cs typeface="Canva Sans Bold"/>
                <a:sym typeface="Canva Sans Bold"/>
              </a:rPr>
              <a:t>Replenshment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36330" y="1571780"/>
            <a:ext cx="20876695" cy="10098465"/>
          </a:xfrm>
          <a:custGeom>
            <a:avLst/>
            <a:gdLst/>
            <a:ahLst/>
            <a:cxnLst/>
            <a:rect l="l" t="t" r="r" b="b"/>
            <a:pathLst>
              <a:path w="20876695" h="10098465">
                <a:moveTo>
                  <a:pt x="0" y="0"/>
                </a:moveTo>
                <a:lnTo>
                  <a:pt x="20876695" y="0"/>
                </a:lnTo>
                <a:lnTo>
                  <a:pt x="20876695" y="10098465"/>
                </a:lnTo>
                <a:lnTo>
                  <a:pt x="0" y="10098465"/>
                </a:lnTo>
                <a:lnTo>
                  <a:pt x="0" y="0"/>
                </a:lnTo>
                <a:close/>
              </a:path>
            </a:pathLst>
          </a:custGeom>
          <a:blipFill>
            <a:blip r:embed="rId2"/>
            <a:stretch>
              <a:fillRect t="-17960" r="-4069" b="-3057"/>
            </a:stretch>
          </a:blipFill>
        </p:spPr>
      </p:sp>
      <p:sp>
        <p:nvSpPr>
          <p:cNvPr id="3" name="TextBox 3"/>
          <p:cNvSpPr txBox="1"/>
          <p:nvPr/>
        </p:nvSpPr>
        <p:spPr>
          <a:xfrm>
            <a:off x="135803" y="-171450"/>
            <a:ext cx="8845302" cy="1566544"/>
          </a:xfrm>
          <a:prstGeom prst="rect">
            <a:avLst/>
          </a:prstGeom>
        </p:spPr>
        <p:txBody>
          <a:bodyPr lIns="0" tIns="0" rIns="0" bIns="0" rtlCol="0" anchor="t">
            <a:spAutoFit/>
          </a:bodyPr>
          <a:lstStyle/>
          <a:p>
            <a:pPr algn="ctr">
              <a:lnSpc>
                <a:spcPts val="12880"/>
              </a:lnSpc>
              <a:spcBef>
                <a:spcPct val="0"/>
              </a:spcBef>
            </a:pPr>
            <a:r>
              <a:rPr lang="en-US" sz="9200" b="1">
                <a:solidFill>
                  <a:srgbClr val="FAFBFC"/>
                </a:solidFill>
                <a:latin typeface="Canva Sans Bold"/>
                <a:ea typeface="Canva Sans Bold"/>
                <a:cs typeface="Canva Sans Bold"/>
                <a:sym typeface="Canva Sans Bold"/>
              </a:rPr>
              <a:t>Putaways Rules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271605" y="1707713"/>
            <a:ext cx="19480150" cy="9172531"/>
          </a:xfrm>
          <a:custGeom>
            <a:avLst/>
            <a:gdLst/>
            <a:ahLst/>
            <a:cxnLst/>
            <a:rect l="l" t="t" r="r" b="b"/>
            <a:pathLst>
              <a:path w="19480150" h="9172531">
                <a:moveTo>
                  <a:pt x="0" y="0"/>
                </a:moveTo>
                <a:lnTo>
                  <a:pt x="19480150" y="0"/>
                </a:lnTo>
                <a:lnTo>
                  <a:pt x="19480150" y="9172531"/>
                </a:lnTo>
                <a:lnTo>
                  <a:pt x="0" y="9172531"/>
                </a:lnTo>
                <a:lnTo>
                  <a:pt x="0" y="0"/>
                </a:lnTo>
                <a:close/>
              </a:path>
            </a:pathLst>
          </a:custGeom>
          <a:blipFill>
            <a:blip r:embed="rId2"/>
            <a:stretch>
              <a:fillRect t="-18432" r="-1452" b="-2764"/>
            </a:stretch>
          </a:blipFill>
        </p:spPr>
      </p:sp>
      <p:sp>
        <p:nvSpPr>
          <p:cNvPr id="3" name="TextBox 3"/>
          <p:cNvSpPr txBox="1"/>
          <p:nvPr/>
        </p:nvSpPr>
        <p:spPr>
          <a:xfrm>
            <a:off x="121544" y="-45560"/>
            <a:ext cx="8233172" cy="1566544"/>
          </a:xfrm>
          <a:prstGeom prst="rect">
            <a:avLst/>
          </a:prstGeom>
        </p:spPr>
        <p:txBody>
          <a:bodyPr lIns="0" tIns="0" rIns="0" bIns="0" rtlCol="0" anchor="t">
            <a:spAutoFit/>
          </a:bodyPr>
          <a:lstStyle/>
          <a:p>
            <a:pPr algn="ctr">
              <a:lnSpc>
                <a:spcPts val="12880"/>
              </a:lnSpc>
              <a:spcBef>
                <a:spcPct val="0"/>
              </a:spcBef>
            </a:pPr>
            <a:r>
              <a:rPr lang="en-US" sz="9200" b="1">
                <a:solidFill>
                  <a:srgbClr val="FAFBFC"/>
                </a:solidFill>
                <a:latin typeface="Canva Sans Bold"/>
                <a:ea typeface="Canva Sans Bold"/>
                <a:cs typeface="Canva Sans Bold"/>
                <a:sym typeface="Canva Sans Bold"/>
              </a:rPr>
              <a:t>Scrap location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664212"/>
            <a:ext cx="19386504" cy="9521850"/>
          </a:xfrm>
          <a:custGeom>
            <a:avLst/>
            <a:gdLst/>
            <a:ahLst/>
            <a:cxnLst/>
            <a:rect l="l" t="t" r="r" b="b"/>
            <a:pathLst>
              <a:path w="19386504" h="9521850">
                <a:moveTo>
                  <a:pt x="0" y="0"/>
                </a:moveTo>
                <a:lnTo>
                  <a:pt x="19386504" y="0"/>
                </a:lnTo>
                <a:lnTo>
                  <a:pt x="19386504" y="9521851"/>
                </a:lnTo>
                <a:lnTo>
                  <a:pt x="0" y="9521851"/>
                </a:lnTo>
                <a:lnTo>
                  <a:pt x="0" y="0"/>
                </a:lnTo>
                <a:close/>
              </a:path>
            </a:pathLst>
          </a:custGeom>
          <a:blipFill>
            <a:blip r:embed="rId2"/>
            <a:stretch>
              <a:fillRect t="-16994" r="-5597" b="-3940"/>
            </a:stretch>
          </a:blipFill>
        </p:spPr>
      </p:sp>
      <p:sp>
        <p:nvSpPr>
          <p:cNvPr id="3" name="TextBox 3"/>
          <p:cNvSpPr txBox="1"/>
          <p:nvPr/>
        </p:nvSpPr>
        <p:spPr>
          <a:xfrm>
            <a:off x="186916" y="-35647"/>
            <a:ext cx="12418963" cy="1550034"/>
          </a:xfrm>
          <a:prstGeom prst="rect">
            <a:avLst/>
          </a:prstGeom>
        </p:spPr>
        <p:txBody>
          <a:bodyPr lIns="0" tIns="0" rIns="0" bIns="0" rtlCol="0" anchor="t">
            <a:spAutoFit/>
          </a:bodyPr>
          <a:lstStyle/>
          <a:p>
            <a:pPr algn="ctr">
              <a:lnSpc>
                <a:spcPts val="12740"/>
              </a:lnSpc>
              <a:spcBef>
                <a:spcPct val="0"/>
              </a:spcBef>
            </a:pPr>
            <a:r>
              <a:rPr lang="en-US" sz="9100" b="1">
                <a:solidFill>
                  <a:srgbClr val="FAFBFC"/>
                </a:solidFill>
                <a:latin typeface="Canva Sans Bold"/>
                <a:ea typeface="Canva Sans Bold"/>
                <a:cs typeface="Canva Sans Bold"/>
                <a:sym typeface="Canva Sans Bold"/>
              </a:rPr>
              <a:t>Inventory Adjustment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TextBox 2"/>
          <p:cNvSpPr txBox="1"/>
          <p:nvPr/>
        </p:nvSpPr>
        <p:spPr>
          <a:xfrm>
            <a:off x="5299075" y="4206876"/>
            <a:ext cx="8983623" cy="2569826"/>
          </a:xfrm>
          <a:prstGeom prst="rect">
            <a:avLst/>
          </a:prstGeom>
        </p:spPr>
        <p:txBody>
          <a:bodyPr lIns="0" tIns="0" rIns="0" bIns="0" rtlCol="0" anchor="t">
            <a:spAutoFit/>
          </a:bodyPr>
          <a:lstStyle/>
          <a:p>
            <a:pPr algn="ctr">
              <a:lnSpc>
                <a:spcPts val="20740"/>
              </a:lnSpc>
              <a:spcBef>
                <a:spcPct val="0"/>
              </a:spcBef>
            </a:pPr>
            <a:r>
              <a:rPr lang="en-US" sz="15953" b="1">
                <a:solidFill>
                  <a:srgbClr val="FFFFFF"/>
                </a:solidFill>
                <a:latin typeface="Catamaran Bold"/>
                <a:ea typeface="Catamaran Bold"/>
                <a:cs typeface="Catamaran Bold"/>
                <a:sym typeface="Catamaran Bold"/>
              </a:rPr>
              <a:t>Purchases</a:t>
            </a:r>
          </a:p>
        </p:txBody>
      </p:sp>
      <p:sp>
        <p:nvSpPr>
          <p:cNvPr id="3" name="Freeform 3"/>
          <p:cNvSpPr/>
          <p:nvPr/>
        </p:nvSpPr>
        <p:spPr>
          <a:xfrm flipH="1">
            <a:off x="-299561" y="0"/>
            <a:ext cx="9443561" cy="18147854"/>
          </a:xfrm>
          <a:custGeom>
            <a:avLst/>
            <a:gdLst/>
            <a:ahLst/>
            <a:cxnLst/>
            <a:rect l="l" t="t" r="r" b="b"/>
            <a:pathLst>
              <a:path w="9443561" h="18147854">
                <a:moveTo>
                  <a:pt x="9443561" y="0"/>
                </a:moveTo>
                <a:lnTo>
                  <a:pt x="0" y="0"/>
                </a:lnTo>
                <a:lnTo>
                  <a:pt x="0" y="18147854"/>
                </a:lnTo>
                <a:lnTo>
                  <a:pt x="9443561" y="18147854"/>
                </a:lnTo>
                <a:lnTo>
                  <a:pt x="9443561" y="0"/>
                </a:lnTo>
                <a:close/>
              </a:path>
            </a:pathLst>
          </a:custGeom>
          <a:blipFill>
            <a:blip r:embed="rId2"/>
            <a:stretch>
              <a:fillRect/>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420292"/>
            <a:ext cx="18288000" cy="7866708"/>
          </a:xfrm>
          <a:custGeom>
            <a:avLst/>
            <a:gdLst/>
            <a:ahLst/>
            <a:cxnLst/>
            <a:rect l="l" t="t" r="r" b="b"/>
            <a:pathLst>
              <a:path w="18288000" h="7866708">
                <a:moveTo>
                  <a:pt x="0" y="0"/>
                </a:moveTo>
                <a:lnTo>
                  <a:pt x="18288000" y="0"/>
                </a:lnTo>
                <a:lnTo>
                  <a:pt x="18288000" y="7866708"/>
                </a:lnTo>
                <a:lnTo>
                  <a:pt x="0" y="7866708"/>
                </a:lnTo>
                <a:lnTo>
                  <a:pt x="0" y="0"/>
                </a:lnTo>
                <a:close/>
              </a:path>
            </a:pathLst>
          </a:custGeom>
          <a:blipFill>
            <a:blip r:embed="rId2"/>
            <a:stretch>
              <a:fillRect t="-22048"/>
            </a:stretch>
          </a:blipFill>
        </p:spPr>
      </p:sp>
      <p:sp>
        <p:nvSpPr>
          <p:cNvPr id="3" name="TextBox 3"/>
          <p:cNvSpPr txBox="1"/>
          <p:nvPr/>
        </p:nvSpPr>
        <p:spPr>
          <a:xfrm>
            <a:off x="680087" y="595659"/>
            <a:ext cx="7074000" cy="1253972"/>
          </a:xfrm>
          <a:prstGeom prst="rect">
            <a:avLst/>
          </a:prstGeom>
        </p:spPr>
        <p:txBody>
          <a:bodyPr lIns="0" tIns="0" rIns="0" bIns="0" rtlCol="0" anchor="t">
            <a:spAutoFit/>
          </a:bodyPr>
          <a:lstStyle/>
          <a:p>
            <a:pPr algn="ctr">
              <a:lnSpc>
                <a:spcPts val="10090"/>
              </a:lnSpc>
              <a:spcBef>
                <a:spcPct val="0"/>
              </a:spcBef>
            </a:pPr>
            <a:r>
              <a:rPr lang="en-US" sz="7762" b="1">
                <a:solidFill>
                  <a:srgbClr val="FFFFFF"/>
                </a:solidFill>
                <a:latin typeface="Catamaran Bold"/>
                <a:ea typeface="Catamaran Bold"/>
                <a:cs typeface="Catamaran Bold"/>
                <a:sym typeface="Catamaran Bold"/>
              </a:rPr>
              <a:t>Vendor Creation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360565"/>
            <a:ext cx="18288000" cy="7926435"/>
          </a:xfrm>
          <a:custGeom>
            <a:avLst/>
            <a:gdLst/>
            <a:ahLst/>
            <a:cxnLst/>
            <a:rect l="l" t="t" r="r" b="b"/>
            <a:pathLst>
              <a:path w="18288000" h="7926435">
                <a:moveTo>
                  <a:pt x="0" y="0"/>
                </a:moveTo>
                <a:lnTo>
                  <a:pt x="18288000" y="0"/>
                </a:lnTo>
                <a:lnTo>
                  <a:pt x="18288000" y="7926435"/>
                </a:lnTo>
                <a:lnTo>
                  <a:pt x="0" y="7926435"/>
                </a:lnTo>
                <a:lnTo>
                  <a:pt x="0" y="0"/>
                </a:lnTo>
                <a:close/>
              </a:path>
            </a:pathLst>
          </a:custGeom>
          <a:blipFill>
            <a:blip r:embed="rId2"/>
            <a:stretch>
              <a:fillRect t="-21128"/>
            </a:stretch>
          </a:blipFill>
        </p:spPr>
      </p:sp>
      <p:sp>
        <p:nvSpPr>
          <p:cNvPr id="3" name="TextBox 3"/>
          <p:cNvSpPr txBox="1"/>
          <p:nvPr/>
        </p:nvSpPr>
        <p:spPr>
          <a:xfrm>
            <a:off x="432400" y="848323"/>
            <a:ext cx="6470382" cy="2446963"/>
          </a:xfrm>
          <a:prstGeom prst="rect">
            <a:avLst/>
          </a:prstGeom>
        </p:spPr>
        <p:txBody>
          <a:bodyPr lIns="0" tIns="0" rIns="0" bIns="0" rtlCol="0" anchor="t">
            <a:spAutoFit/>
          </a:bodyPr>
          <a:lstStyle/>
          <a:p>
            <a:pPr algn="ctr">
              <a:lnSpc>
                <a:spcPts val="6754"/>
              </a:lnSpc>
            </a:pPr>
            <a:r>
              <a:rPr lang="en-US" sz="5195" b="1">
                <a:solidFill>
                  <a:srgbClr val="FFFFFF"/>
                </a:solidFill>
                <a:latin typeface="Catamaran Bold"/>
                <a:ea typeface="Catamaran Bold"/>
                <a:cs typeface="Catamaran Bold"/>
                <a:sym typeface="Catamaran Bold"/>
              </a:rPr>
              <a:t>Purchase Agreements</a:t>
            </a:r>
          </a:p>
          <a:p>
            <a:pPr algn="ctr">
              <a:lnSpc>
                <a:spcPts val="3192"/>
              </a:lnSpc>
            </a:pPr>
            <a:endParaRPr lang="en-US" sz="5195" b="1">
              <a:solidFill>
                <a:srgbClr val="FFFFFF"/>
              </a:solidFill>
              <a:latin typeface="Catamaran Bold"/>
              <a:ea typeface="Catamaran Bold"/>
              <a:cs typeface="Catamaran Bold"/>
              <a:sym typeface="Catamaran Bold"/>
            </a:endParaRPr>
          </a:p>
          <a:p>
            <a:pPr algn="ctr">
              <a:lnSpc>
                <a:spcPts val="3192"/>
              </a:lnSpc>
            </a:pPr>
            <a:endParaRPr lang="en-US" sz="5195" b="1">
              <a:solidFill>
                <a:srgbClr val="FFFFFF"/>
              </a:solidFill>
              <a:latin typeface="Catamaran Bold"/>
              <a:ea typeface="Catamaran Bold"/>
              <a:cs typeface="Catamaran Bold"/>
              <a:sym typeface="Catamaran Bold"/>
            </a:endParaRPr>
          </a:p>
          <a:p>
            <a:pPr algn="ctr">
              <a:lnSpc>
                <a:spcPts val="3192"/>
              </a:lnSpc>
            </a:pPr>
            <a:endParaRPr lang="en-US" sz="5195" b="1">
              <a:solidFill>
                <a:srgbClr val="FFFFFF"/>
              </a:solidFill>
              <a:latin typeface="Catamaran Bold"/>
              <a:ea typeface="Catamaran Bold"/>
              <a:cs typeface="Catamaran Bold"/>
              <a:sym typeface="Catamaran Bold"/>
            </a:endParaRPr>
          </a:p>
          <a:p>
            <a:pPr algn="ctr">
              <a:lnSpc>
                <a:spcPts val="3192"/>
              </a:lnSpc>
              <a:spcBef>
                <a:spcPct val="0"/>
              </a:spcBef>
            </a:pPr>
            <a:endParaRPr lang="en-US" sz="5195" b="1">
              <a:solidFill>
                <a:srgbClr val="FFFFFF"/>
              </a:solidFill>
              <a:latin typeface="Catamaran Bold"/>
              <a:ea typeface="Catamaran Bold"/>
              <a:cs typeface="Catamaran Bold"/>
              <a:sym typeface="Catamaran Bo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360565"/>
            <a:ext cx="18288000" cy="7926435"/>
          </a:xfrm>
          <a:custGeom>
            <a:avLst/>
            <a:gdLst/>
            <a:ahLst/>
            <a:cxnLst/>
            <a:rect l="l" t="t" r="r" b="b"/>
            <a:pathLst>
              <a:path w="18288000" h="7926435">
                <a:moveTo>
                  <a:pt x="0" y="0"/>
                </a:moveTo>
                <a:lnTo>
                  <a:pt x="18288000" y="0"/>
                </a:lnTo>
                <a:lnTo>
                  <a:pt x="18288000" y="7926435"/>
                </a:lnTo>
                <a:lnTo>
                  <a:pt x="0" y="7926435"/>
                </a:lnTo>
                <a:lnTo>
                  <a:pt x="0" y="0"/>
                </a:lnTo>
                <a:close/>
              </a:path>
            </a:pathLst>
          </a:custGeom>
          <a:blipFill>
            <a:blip r:embed="rId2"/>
            <a:stretch>
              <a:fillRect t="-21128"/>
            </a:stretch>
          </a:blipFill>
        </p:spPr>
      </p:sp>
      <p:sp>
        <p:nvSpPr>
          <p:cNvPr id="3" name="TextBox 3"/>
          <p:cNvSpPr txBox="1"/>
          <p:nvPr/>
        </p:nvSpPr>
        <p:spPr>
          <a:xfrm>
            <a:off x="650325" y="477004"/>
            <a:ext cx="5792842" cy="1379616"/>
          </a:xfrm>
          <a:prstGeom prst="rect">
            <a:avLst/>
          </a:prstGeom>
        </p:spPr>
        <p:txBody>
          <a:bodyPr lIns="0" tIns="0" rIns="0" bIns="0" rtlCol="0" anchor="t">
            <a:spAutoFit/>
          </a:bodyPr>
          <a:lstStyle/>
          <a:p>
            <a:pPr algn="ctr">
              <a:lnSpc>
                <a:spcPts val="11167"/>
              </a:lnSpc>
              <a:spcBef>
                <a:spcPct val="0"/>
              </a:spcBef>
            </a:pPr>
            <a:r>
              <a:rPr lang="en-US" sz="8590" b="1">
                <a:solidFill>
                  <a:srgbClr val="FFFFFF"/>
                </a:solidFill>
                <a:latin typeface="Catamaran Bold"/>
                <a:ea typeface="Catamaran Bold"/>
                <a:cs typeface="Catamaran Bold"/>
                <a:sym typeface="Catamaran Bold"/>
              </a:rPr>
              <a:t>Alternatives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238802"/>
            <a:ext cx="18288000" cy="8382360"/>
          </a:xfrm>
          <a:custGeom>
            <a:avLst/>
            <a:gdLst/>
            <a:ahLst/>
            <a:cxnLst/>
            <a:rect l="l" t="t" r="r" b="b"/>
            <a:pathLst>
              <a:path w="18288000" h="8382360">
                <a:moveTo>
                  <a:pt x="0" y="0"/>
                </a:moveTo>
                <a:lnTo>
                  <a:pt x="18288000" y="0"/>
                </a:lnTo>
                <a:lnTo>
                  <a:pt x="18288000" y="8382360"/>
                </a:lnTo>
                <a:lnTo>
                  <a:pt x="0" y="8382360"/>
                </a:lnTo>
                <a:lnTo>
                  <a:pt x="0" y="0"/>
                </a:lnTo>
                <a:close/>
              </a:path>
            </a:pathLst>
          </a:custGeom>
          <a:blipFill>
            <a:blip r:embed="rId2"/>
            <a:stretch>
              <a:fillRect t="-18085"/>
            </a:stretch>
          </a:blipFill>
        </p:spPr>
      </p:sp>
      <p:sp>
        <p:nvSpPr>
          <p:cNvPr id="3" name="TextBox 3"/>
          <p:cNvSpPr txBox="1"/>
          <p:nvPr/>
        </p:nvSpPr>
        <p:spPr>
          <a:xfrm>
            <a:off x="694291" y="362408"/>
            <a:ext cx="4538456" cy="1485907"/>
          </a:xfrm>
          <a:prstGeom prst="rect">
            <a:avLst/>
          </a:prstGeom>
        </p:spPr>
        <p:txBody>
          <a:bodyPr lIns="0" tIns="0" rIns="0" bIns="0" rtlCol="0" anchor="t">
            <a:spAutoFit/>
          </a:bodyPr>
          <a:lstStyle/>
          <a:p>
            <a:pPr algn="ctr">
              <a:lnSpc>
                <a:spcPts val="11914"/>
              </a:lnSpc>
              <a:spcBef>
                <a:spcPct val="0"/>
              </a:spcBef>
            </a:pPr>
            <a:r>
              <a:rPr lang="en-US" sz="9165" b="1">
                <a:solidFill>
                  <a:srgbClr val="FFFFFF"/>
                </a:solidFill>
                <a:latin typeface="Catamaran Bold"/>
                <a:ea typeface="Catamaran Bold"/>
                <a:cs typeface="Catamaran Bold"/>
                <a:sym typeface="Catamaran Bold"/>
              </a:rPr>
              <a:t>Warning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61138" b="-14587"/>
            </a:stretch>
          </a:blipFill>
        </p:spPr>
      </p:sp>
      <p:sp>
        <p:nvSpPr>
          <p:cNvPr id="3" name="AutoShape 3"/>
          <p:cNvSpPr/>
          <p:nvPr/>
        </p:nvSpPr>
        <p:spPr>
          <a:xfrm>
            <a:off x="1467947" y="1840970"/>
            <a:ext cx="7222635" cy="76200"/>
          </a:xfrm>
          <a:prstGeom prst="line">
            <a:avLst/>
          </a:prstGeom>
          <a:ln w="152400" cap="flat">
            <a:solidFill>
              <a:srgbClr val="EFA038"/>
            </a:solidFill>
            <a:prstDash val="solid"/>
            <a:headEnd type="none" w="sm" len="sm"/>
            <a:tailEnd type="none" w="sm" len="sm"/>
          </a:ln>
        </p:spPr>
      </p:sp>
      <p:sp>
        <p:nvSpPr>
          <p:cNvPr id="4" name="TextBox 4"/>
          <p:cNvSpPr txBox="1"/>
          <p:nvPr/>
        </p:nvSpPr>
        <p:spPr>
          <a:xfrm>
            <a:off x="9063806" y="1437760"/>
            <a:ext cx="8350153" cy="343729"/>
          </a:xfrm>
          <a:prstGeom prst="rect">
            <a:avLst/>
          </a:prstGeom>
        </p:spPr>
        <p:txBody>
          <a:bodyPr lIns="0" tIns="0" rIns="0" bIns="0" rtlCol="0" anchor="t">
            <a:spAutoFit/>
          </a:bodyPr>
          <a:lstStyle/>
          <a:p>
            <a:pPr marL="0" lvl="0" indent="0" algn="ctr">
              <a:lnSpc>
                <a:spcPts val="2840"/>
              </a:lnSpc>
              <a:spcBef>
                <a:spcPct val="0"/>
              </a:spcBef>
            </a:pPr>
            <a:r>
              <a:rPr lang="en-US" sz="2184" b="1">
                <a:solidFill>
                  <a:srgbClr val="000000"/>
                </a:solidFill>
                <a:latin typeface="Aileron Bold"/>
                <a:ea typeface="Aileron Bold"/>
                <a:cs typeface="Aileron Bold"/>
                <a:sym typeface="Aileron Bold"/>
              </a:rPr>
              <a:t>Loans, Payment Terms, and Customer Management Issues</a:t>
            </a:r>
          </a:p>
        </p:txBody>
      </p:sp>
      <p:sp>
        <p:nvSpPr>
          <p:cNvPr id="5" name="TextBox 5"/>
          <p:cNvSpPr txBox="1"/>
          <p:nvPr/>
        </p:nvSpPr>
        <p:spPr>
          <a:xfrm>
            <a:off x="9505547" y="1571525"/>
            <a:ext cx="7610212" cy="3804291"/>
          </a:xfrm>
          <a:prstGeom prst="rect">
            <a:avLst/>
          </a:prstGeom>
        </p:spPr>
        <p:txBody>
          <a:bodyPr lIns="0" tIns="0" rIns="0" bIns="0" rtlCol="0" anchor="t">
            <a:spAutoFit/>
          </a:bodyPr>
          <a:lstStyle/>
          <a:p>
            <a:pPr algn="just">
              <a:lnSpc>
                <a:spcPts val="3401"/>
              </a:lnSpc>
            </a:pPr>
            <a:endParaRPr/>
          </a:p>
          <a:p>
            <a:pPr algn="just">
              <a:lnSpc>
                <a:spcPts val="3401"/>
              </a:lnSpc>
            </a:pPr>
            <a:r>
              <a:rPr lang="en-US" sz="2429">
                <a:solidFill>
                  <a:srgbClr val="000000"/>
                </a:solidFill>
                <a:latin typeface="Catamaran"/>
                <a:ea typeface="Catamaran"/>
                <a:cs typeface="Catamaran"/>
                <a:sym typeface="Catamaran"/>
              </a:rPr>
              <a:t>No structured accounts for loans (long-term, short-term, and interest), and manual recording of monthly loan installments, increasing the risk of errors.</a:t>
            </a:r>
          </a:p>
          <a:p>
            <a:pPr algn="just">
              <a:lnSpc>
                <a:spcPts val="3401"/>
              </a:lnSpc>
            </a:pPr>
            <a:r>
              <a:rPr lang="en-US" sz="2429">
                <a:solidFill>
                  <a:srgbClr val="000000"/>
                </a:solidFill>
                <a:latin typeface="Catamaran"/>
                <a:ea typeface="Catamaran"/>
                <a:cs typeface="Catamaran"/>
                <a:sym typeface="Catamaran"/>
              </a:rPr>
              <a:t>No clear opening balance, invoice layouts were unclear, payment terms were rigid without incentives for early payment, and no customer follow-up system was in place, resulting in delayed collections.</a:t>
            </a:r>
          </a:p>
          <a:p>
            <a:pPr algn="just">
              <a:lnSpc>
                <a:spcPts val="3401"/>
              </a:lnSpc>
            </a:pPr>
            <a:endParaRPr lang="en-US" sz="2429">
              <a:solidFill>
                <a:srgbClr val="000000"/>
              </a:solidFill>
              <a:latin typeface="Catamaran"/>
              <a:ea typeface="Catamaran"/>
              <a:cs typeface="Catamaran"/>
              <a:sym typeface="Catamaran"/>
            </a:endParaRPr>
          </a:p>
        </p:txBody>
      </p:sp>
      <p:sp>
        <p:nvSpPr>
          <p:cNvPr id="6" name="AutoShape 6"/>
          <p:cNvSpPr/>
          <p:nvPr/>
        </p:nvSpPr>
        <p:spPr>
          <a:xfrm>
            <a:off x="9362006" y="1917170"/>
            <a:ext cx="7753753" cy="0"/>
          </a:xfrm>
          <a:prstGeom prst="line">
            <a:avLst/>
          </a:prstGeom>
          <a:ln w="152400" cap="flat">
            <a:solidFill>
              <a:srgbClr val="EFA038"/>
            </a:solidFill>
            <a:prstDash val="solid"/>
            <a:headEnd type="none" w="sm" len="sm"/>
            <a:tailEnd type="none" w="sm" len="sm"/>
          </a:ln>
        </p:spPr>
      </p:sp>
      <p:sp>
        <p:nvSpPr>
          <p:cNvPr id="7" name="AutoShape 7"/>
          <p:cNvSpPr/>
          <p:nvPr/>
        </p:nvSpPr>
        <p:spPr>
          <a:xfrm>
            <a:off x="1467143" y="7358993"/>
            <a:ext cx="6616728" cy="0"/>
          </a:xfrm>
          <a:prstGeom prst="line">
            <a:avLst/>
          </a:prstGeom>
          <a:ln w="152400" cap="flat">
            <a:solidFill>
              <a:srgbClr val="EFA038"/>
            </a:solidFill>
            <a:prstDash val="solid"/>
            <a:headEnd type="none" w="sm" len="sm"/>
            <a:tailEnd type="none" w="sm" len="sm"/>
          </a:ln>
        </p:spPr>
      </p:sp>
      <p:sp>
        <p:nvSpPr>
          <p:cNvPr id="8" name="AutoShape 8"/>
          <p:cNvSpPr/>
          <p:nvPr/>
        </p:nvSpPr>
        <p:spPr>
          <a:xfrm flipV="1">
            <a:off x="9649088" y="7358993"/>
            <a:ext cx="7610212" cy="0"/>
          </a:xfrm>
          <a:prstGeom prst="line">
            <a:avLst/>
          </a:prstGeom>
          <a:ln w="152400" cap="flat">
            <a:solidFill>
              <a:srgbClr val="EFA038"/>
            </a:solidFill>
            <a:prstDash val="solid"/>
            <a:headEnd type="none" w="sm" len="sm"/>
            <a:tailEnd type="none" w="sm" len="sm"/>
          </a:ln>
        </p:spPr>
      </p:sp>
      <p:sp>
        <p:nvSpPr>
          <p:cNvPr id="9" name="TextBox 9"/>
          <p:cNvSpPr txBox="1"/>
          <p:nvPr/>
        </p:nvSpPr>
        <p:spPr>
          <a:xfrm>
            <a:off x="2405035" y="19050"/>
            <a:ext cx="13477930" cy="1009650"/>
          </a:xfrm>
          <a:prstGeom prst="rect">
            <a:avLst/>
          </a:prstGeom>
        </p:spPr>
        <p:txBody>
          <a:bodyPr lIns="0" tIns="0" rIns="0" bIns="0" rtlCol="0" anchor="t">
            <a:spAutoFit/>
          </a:bodyPr>
          <a:lstStyle/>
          <a:p>
            <a:pPr marL="0" lvl="0" indent="0" algn="ctr">
              <a:lnSpc>
                <a:spcPts val="7920"/>
              </a:lnSpc>
              <a:spcBef>
                <a:spcPct val="0"/>
              </a:spcBef>
            </a:pPr>
            <a:r>
              <a:rPr lang="en-US" sz="6600" b="1">
                <a:solidFill>
                  <a:srgbClr val="000000"/>
                </a:solidFill>
                <a:latin typeface="Catamaran Bold"/>
                <a:ea typeface="Catamaran Bold"/>
                <a:cs typeface="Catamaran Bold"/>
                <a:sym typeface="Catamaran Bold"/>
              </a:rPr>
              <a:t>challenges</a:t>
            </a:r>
          </a:p>
        </p:txBody>
      </p:sp>
      <p:sp>
        <p:nvSpPr>
          <p:cNvPr id="10" name="TextBox 10"/>
          <p:cNvSpPr txBox="1"/>
          <p:nvPr/>
        </p:nvSpPr>
        <p:spPr>
          <a:xfrm>
            <a:off x="1670894" y="1403455"/>
            <a:ext cx="6815936" cy="361315"/>
          </a:xfrm>
          <a:prstGeom prst="rect">
            <a:avLst/>
          </a:prstGeom>
        </p:spPr>
        <p:txBody>
          <a:bodyPr lIns="0" tIns="0" rIns="0" bIns="0" rtlCol="0" anchor="t">
            <a:spAutoFit/>
          </a:bodyPr>
          <a:lstStyle/>
          <a:p>
            <a:pPr marL="0" lvl="0" indent="0" algn="ctr">
              <a:lnSpc>
                <a:spcPts val="2989"/>
              </a:lnSpc>
              <a:spcBef>
                <a:spcPct val="0"/>
              </a:spcBef>
            </a:pPr>
            <a:r>
              <a:rPr lang="en-US" sz="2299" b="1">
                <a:solidFill>
                  <a:srgbClr val="000000"/>
                </a:solidFill>
                <a:latin typeface="Aileron Bold"/>
                <a:ea typeface="Aileron Bold"/>
                <a:cs typeface="Aileron Bold"/>
                <a:sym typeface="Aileron Bold"/>
              </a:rPr>
              <a:t>System Setup and Financial Configuration Issues</a:t>
            </a:r>
          </a:p>
        </p:txBody>
      </p:sp>
      <p:sp>
        <p:nvSpPr>
          <p:cNvPr id="11" name="TextBox 11"/>
          <p:cNvSpPr txBox="1"/>
          <p:nvPr/>
        </p:nvSpPr>
        <p:spPr>
          <a:xfrm>
            <a:off x="1467947" y="1988406"/>
            <a:ext cx="7223439" cy="4383149"/>
          </a:xfrm>
          <a:prstGeom prst="rect">
            <a:avLst/>
          </a:prstGeom>
        </p:spPr>
        <p:txBody>
          <a:bodyPr lIns="0" tIns="0" rIns="0" bIns="0" rtlCol="0" anchor="t">
            <a:spAutoFit/>
          </a:bodyPr>
          <a:lstStyle/>
          <a:p>
            <a:pPr algn="just">
              <a:lnSpc>
                <a:spcPts val="3519"/>
              </a:lnSpc>
            </a:pPr>
            <a:r>
              <a:rPr lang="en-US" sz="2513">
                <a:solidFill>
                  <a:srgbClr val="000000"/>
                </a:solidFill>
                <a:latin typeface="Catamaran"/>
                <a:ea typeface="Catamaran"/>
                <a:cs typeface="Catamaran"/>
                <a:sym typeface="Catamaran"/>
              </a:rPr>
              <a:t>Missing basic company information (name, address, tax number) and lack of branding (logo and watermark) on invoices, leading to unprofessional documentation.</a:t>
            </a:r>
          </a:p>
          <a:p>
            <a:pPr algn="just">
              <a:lnSpc>
                <a:spcPts val="3519"/>
              </a:lnSpc>
            </a:pPr>
            <a:r>
              <a:rPr lang="en-US" sz="2513">
                <a:solidFill>
                  <a:srgbClr val="000000"/>
                </a:solidFill>
                <a:latin typeface="Catamaran"/>
                <a:ea typeface="Catamaran"/>
                <a:cs typeface="Catamaran"/>
                <a:sym typeface="Catamaran"/>
              </a:rPr>
              <a:t>Fiscal localization settings were not aligned with local tax laws, stock valuation was manual causing accounting errors, Anglo-Saxon accounting was not activated, fiscal periods were undefined, and currency rates were not updated automatically, exposing financial reports to inaccuracies.</a:t>
            </a:r>
          </a:p>
          <a:p>
            <a:pPr algn="just">
              <a:lnSpc>
                <a:spcPts val="3519"/>
              </a:lnSpc>
            </a:pPr>
            <a:endParaRPr lang="en-US" sz="2513">
              <a:solidFill>
                <a:srgbClr val="000000"/>
              </a:solidFill>
              <a:latin typeface="Catamaran"/>
              <a:ea typeface="Catamaran"/>
              <a:cs typeface="Catamaran"/>
              <a:sym typeface="Catamaran"/>
            </a:endParaRPr>
          </a:p>
        </p:txBody>
      </p:sp>
      <p:sp>
        <p:nvSpPr>
          <p:cNvPr id="12" name="TextBox 12"/>
          <p:cNvSpPr txBox="1"/>
          <p:nvPr/>
        </p:nvSpPr>
        <p:spPr>
          <a:xfrm>
            <a:off x="622001" y="6733505"/>
            <a:ext cx="7461870" cy="485155"/>
          </a:xfrm>
          <a:prstGeom prst="rect">
            <a:avLst/>
          </a:prstGeom>
        </p:spPr>
        <p:txBody>
          <a:bodyPr lIns="0" tIns="0" rIns="0" bIns="0" rtlCol="0" anchor="t">
            <a:spAutoFit/>
          </a:bodyPr>
          <a:lstStyle/>
          <a:p>
            <a:pPr marL="0" lvl="0" indent="0" algn="ctr">
              <a:lnSpc>
                <a:spcPts val="3963"/>
              </a:lnSpc>
              <a:spcBef>
                <a:spcPct val="0"/>
              </a:spcBef>
            </a:pPr>
            <a:r>
              <a:rPr lang="en-US" sz="3048" b="1">
                <a:solidFill>
                  <a:srgbClr val="000000"/>
                </a:solidFill>
                <a:latin typeface="Aileron Bold"/>
                <a:ea typeface="Aileron Bold"/>
                <a:cs typeface="Aileron Bold"/>
                <a:sym typeface="Aileron Bold"/>
              </a:rPr>
              <a:t>Lack of Product Traceability</a:t>
            </a:r>
          </a:p>
        </p:txBody>
      </p:sp>
      <p:sp>
        <p:nvSpPr>
          <p:cNvPr id="13" name="TextBox 13"/>
          <p:cNvSpPr txBox="1"/>
          <p:nvPr/>
        </p:nvSpPr>
        <p:spPr>
          <a:xfrm>
            <a:off x="1467143" y="7501870"/>
            <a:ext cx="6815936" cy="2472696"/>
          </a:xfrm>
          <a:prstGeom prst="rect">
            <a:avLst/>
          </a:prstGeom>
        </p:spPr>
        <p:txBody>
          <a:bodyPr lIns="0" tIns="0" rIns="0" bIns="0" rtlCol="0" anchor="t">
            <a:spAutoFit/>
          </a:bodyPr>
          <a:lstStyle/>
          <a:p>
            <a:pPr algn="just">
              <a:lnSpc>
                <a:spcPts val="3320"/>
              </a:lnSpc>
            </a:pPr>
            <a:r>
              <a:rPr lang="en-US" sz="2372">
                <a:solidFill>
                  <a:srgbClr val="000000"/>
                </a:solidFill>
                <a:latin typeface="Catamaran"/>
                <a:ea typeface="Catamaran"/>
                <a:cs typeface="Catamaran"/>
                <a:sym typeface="Catamaran"/>
              </a:rPr>
              <a:t>There is difficulty in tracking product expiration dates, monitoring delivery and receipt delays, and locating specific items within the warehouses. This leads to operational inefficiencies.</a:t>
            </a:r>
          </a:p>
          <a:p>
            <a:pPr algn="just">
              <a:lnSpc>
                <a:spcPts val="3320"/>
              </a:lnSpc>
            </a:pPr>
            <a:endParaRPr lang="en-US" sz="2372">
              <a:solidFill>
                <a:srgbClr val="000000"/>
              </a:solidFill>
              <a:latin typeface="Catamaran"/>
              <a:ea typeface="Catamaran"/>
              <a:cs typeface="Catamaran"/>
              <a:sym typeface="Catamaran"/>
            </a:endParaRPr>
          </a:p>
          <a:p>
            <a:pPr algn="just">
              <a:lnSpc>
                <a:spcPts val="3320"/>
              </a:lnSpc>
            </a:pPr>
            <a:endParaRPr lang="en-US" sz="2372">
              <a:solidFill>
                <a:srgbClr val="000000"/>
              </a:solidFill>
              <a:latin typeface="Catamaran"/>
              <a:ea typeface="Catamaran"/>
              <a:cs typeface="Catamaran"/>
              <a:sym typeface="Catamaran"/>
            </a:endParaRPr>
          </a:p>
        </p:txBody>
      </p:sp>
      <p:sp>
        <p:nvSpPr>
          <p:cNvPr id="14" name="TextBox 14"/>
          <p:cNvSpPr txBox="1"/>
          <p:nvPr/>
        </p:nvSpPr>
        <p:spPr>
          <a:xfrm>
            <a:off x="9660206" y="6682068"/>
            <a:ext cx="7753753" cy="486425"/>
          </a:xfrm>
          <a:prstGeom prst="rect">
            <a:avLst/>
          </a:prstGeom>
        </p:spPr>
        <p:txBody>
          <a:bodyPr lIns="0" tIns="0" rIns="0" bIns="0" rtlCol="0" anchor="t">
            <a:spAutoFit/>
          </a:bodyPr>
          <a:lstStyle/>
          <a:p>
            <a:pPr marL="0" lvl="0" indent="0" algn="ctr">
              <a:lnSpc>
                <a:spcPts val="3833"/>
              </a:lnSpc>
              <a:spcBef>
                <a:spcPct val="0"/>
              </a:spcBef>
            </a:pPr>
            <a:r>
              <a:rPr lang="en-US" sz="2948" b="1">
                <a:solidFill>
                  <a:srgbClr val="000000"/>
                </a:solidFill>
                <a:latin typeface="Aileron Bold"/>
                <a:ea typeface="Aileron Bold"/>
                <a:cs typeface="Aileron Bold"/>
                <a:sym typeface="Aileron Bold"/>
              </a:rPr>
              <a:t>Stock Discrepancies and Excess Inventory</a:t>
            </a:r>
          </a:p>
        </p:txBody>
      </p:sp>
      <p:sp>
        <p:nvSpPr>
          <p:cNvPr id="15" name="TextBox 15"/>
          <p:cNvSpPr txBox="1"/>
          <p:nvPr/>
        </p:nvSpPr>
        <p:spPr>
          <a:xfrm>
            <a:off x="9770728" y="7501870"/>
            <a:ext cx="7164870" cy="2082874"/>
          </a:xfrm>
          <a:prstGeom prst="rect">
            <a:avLst/>
          </a:prstGeom>
        </p:spPr>
        <p:txBody>
          <a:bodyPr lIns="0" tIns="0" rIns="0" bIns="0" rtlCol="0" anchor="t">
            <a:spAutoFit/>
          </a:bodyPr>
          <a:lstStyle/>
          <a:p>
            <a:pPr algn="just">
              <a:lnSpc>
                <a:spcPts val="3320"/>
              </a:lnSpc>
            </a:pPr>
            <a:r>
              <a:rPr lang="en-US" sz="2372">
                <a:solidFill>
                  <a:srgbClr val="000000"/>
                </a:solidFill>
                <a:latin typeface="Catamaran"/>
                <a:ea typeface="Catamaran"/>
                <a:cs typeface="Catamaran"/>
                <a:sym typeface="Catamaran"/>
              </a:rPr>
              <a:t>There is a mismatch between the actual physical stock and the recorded stock balances. This causes overstocking and negatively impacts both financial and operational performance.</a:t>
            </a:r>
          </a:p>
          <a:p>
            <a:pPr algn="just">
              <a:lnSpc>
                <a:spcPts val="3320"/>
              </a:lnSpc>
            </a:pPr>
            <a:endParaRPr lang="en-US" sz="2372">
              <a:solidFill>
                <a:srgbClr val="000000"/>
              </a:solidFill>
              <a:latin typeface="Catamaran"/>
              <a:ea typeface="Catamaran"/>
              <a:cs typeface="Catamaran"/>
              <a:sym typeface="Catamar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TextBox 2"/>
          <p:cNvSpPr txBox="1"/>
          <p:nvPr/>
        </p:nvSpPr>
        <p:spPr>
          <a:xfrm>
            <a:off x="5225453" y="3102519"/>
            <a:ext cx="8206887" cy="3434303"/>
          </a:xfrm>
          <a:prstGeom prst="rect">
            <a:avLst/>
          </a:prstGeom>
        </p:spPr>
        <p:txBody>
          <a:bodyPr lIns="0" tIns="0" rIns="0" bIns="0" rtlCol="0" anchor="t">
            <a:spAutoFit/>
          </a:bodyPr>
          <a:lstStyle/>
          <a:p>
            <a:pPr algn="ctr">
              <a:lnSpc>
                <a:spcPts val="27748"/>
              </a:lnSpc>
              <a:spcBef>
                <a:spcPct val="0"/>
              </a:spcBef>
            </a:pPr>
            <a:r>
              <a:rPr lang="en-US" sz="21344" b="1">
                <a:solidFill>
                  <a:srgbClr val="FFFFFF"/>
                </a:solidFill>
                <a:latin typeface="Catamaran Bold"/>
                <a:ea typeface="Catamaran Bold"/>
                <a:cs typeface="Catamaran Bold"/>
                <a:sym typeface="Catamaran Bold"/>
              </a:rPr>
              <a:t>Sales</a:t>
            </a:r>
          </a:p>
        </p:txBody>
      </p:sp>
      <p:sp>
        <p:nvSpPr>
          <p:cNvPr id="3" name="Freeform 3"/>
          <p:cNvSpPr/>
          <p:nvPr/>
        </p:nvSpPr>
        <p:spPr>
          <a:xfrm flipH="1">
            <a:off x="-299561" y="0"/>
            <a:ext cx="9443561" cy="18147854"/>
          </a:xfrm>
          <a:custGeom>
            <a:avLst/>
            <a:gdLst/>
            <a:ahLst/>
            <a:cxnLst/>
            <a:rect l="l" t="t" r="r" b="b"/>
            <a:pathLst>
              <a:path w="9443561" h="18147854">
                <a:moveTo>
                  <a:pt x="9443561" y="0"/>
                </a:moveTo>
                <a:lnTo>
                  <a:pt x="0" y="0"/>
                </a:lnTo>
                <a:lnTo>
                  <a:pt x="0" y="18147854"/>
                </a:lnTo>
                <a:lnTo>
                  <a:pt x="9443561" y="18147854"/>
                </a:lnTo>
                <a:lnTo>
                  <a:pt x="9443561" y="0"/>
                </a:lnTo>
                <a:close/>
              </a:path>
            </a:pathLst>
          </a:custGeom>
          <a:blipFill>
            <a:blip r:embed="rId2"/>
            <a:stretch>
              <a:fillRect/>
            </a:stretch>
          </a:blipFill>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412326"/>
            <a:ext cx="18288000" cy="7874674"/>
          </a:xfrm>
          <a:custGeom>
            <a:avLst/>
            <a:gdLst/>
            <a:ahLst/>
            <a:cxnLst/>
            <a:rect l="l" t="t" r="r" b="b"/>
            <a:pathLst>
              <a:path w="18288000" h="7874674">
                <a:moveTo>
                  <a:pt x="0" y="0"/>
                </a:moveTo>
                <a:lnTo>
                  <a:pt x="18288000" y="0"/>
                </a:lnTo>
                <a:lnTo>
                  <a:pt x="18288000" y="7874674"/>
                </a:lnTo>
                <a:lnTo>
                  <a:pt x="0" y="7874674"/>
                </a:lnTo>
                <a:lnTo>
                  <a:pt x="0" y="0"/>
                </a:lnTo>
                <a:close/>
              </a:path>
            </a:pathLst>
          </a:custGeom>
          <a:blipFill>
            <a:blip r:embed="rId2"/>
            <a:stretch>
              <a:fillRect t="-21925"/>
            </a:stretch>
          </a:blipFill>
        </p:spPr>
      </p:sp>
      <p:sp>
        <p:nvSpPr>
          <p:cNvPr id="3" name="TextBox 3"/>
          <p:cNvSpPr txBox="1"/>
          <p:nvPr/>
        </p:nvSpPr>
        <p:spPr>
          <a:xfrm>
            <a:off x="793032" y="627507"/>
            <a:ext cx="3854351" cy="1253972"/>
          </a:xfrm>
          <a:prstGeom prst="rect">
            <a:avLst/>
          </a:prstGeom>
        </p:spPr>
        <p:txBody>
          <a:bodyPr lIns="0" tIns="0" rIns="0" bIns="0" rtlCol="0" anchor="t">
            <a:spAutoFit/>
          </a:bodyPr>
          <a:lstStyle/>
          <a:p>
            <a:pPr algn="ctr">
              <a:lnSpc>
                <a:spcPts val="10090"/>
              </a:lnSpc>
              <a:spcBef>
                <a:spcPct val="0"/>
              </a:spcBef>
            </a:pPr>
            <a:r>
              <a:rPr lang="en-US" sz="7762" b="1">
                <a:solidFill>
                  <a:srgbClr val="FFFFFF"/>
                </a:solidFill>
                <a:latin typeface="Catamaran Bold"/>
                <a:ea typeface="Catamaran Bold"/>
                <a:cs typeface="Catamaran Bold"/>
                <a:sym typeface="Catamaran Bold"/>
              </a:rPr>
              <a:t>Pricelists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386557"/>
            <a:ext cx="18288000" cy="7900443"/>
          </a:xfrm>
          <a:custGeom>
            <a:avLst/>
            <a:gdLst/>
            <a:ahLst/>
            <a:cxnLst/>
            <a:rect l="l" t="t" r="r" b="b"/>
            <a:pathLst>
              <a:path w="18288000" h="7900443">
                <a:moveTo>
                  <a:pt x="0" y="0"/>
                </a:moveTo>
                <a:lnTo>
                  <a:pt x="18288000" y="0"/>
                </a:lnTo>
                <a:lnTo>
                  <a:pt x="18288000" y="7900443"/>
                </a:lnTo>
                <a:lnTo>
                  <a:pt x="0" y="7900443"/>
                </a:lnTo>
                <a:lnTo>
                  <a:pt x="0" y="0"/>
                </a:lnTo>
                <a:close/>
              </a:path>
            </a:pathLst>
          </a:custGeom>
          <a:blipFill>
            <a:blip r:embed="rId2"/>
            <a:stretch>
              <a:fillRect t="-21527"/>
            </a:stretch>
          </a:blipFill>
        </p:spPr>
      </p:sp>
      <p:sp>
        <p:nvSpPr>
          <p:cNvPr id="3" name="TextBox 3"/>
          <p:cNvSpPr txBox="1"/>
          <p:nvPr/>
        </p:nvSpPr>
        <p:spPr>
          <a:xfrm>
            <a:off x="793032" y="627507"/>
            <a:ext cx="3854351" cy="1253972"/>
          </a:xfrm>
          <a:prstGeom prst="rect">
            <a:avLst/>
          </a:prstGeom>
        </p:spPr>
        <p:txBody>
          <a:bodyPr lIns="0" tIns="0" rIns="0" bIns="0" rtlCol="0" anchor="t">
            <a:spAutoFit/>
          </a:bodyPr>
          <a:lstStyle/>
          <a:p>
            <a:pPr algn="ctr">
              <a:lnSpc>
                <a:spcPts val="10090"/>
              </a:lnSpc>
              <a:spcBef>
                <a:spcPct val="0"/>
              </a:spcBef>
            </a:pPr>
            <a:r>
              <a:rPr lang="en-US" sz="7762" b="1">
                <a:solidFill>
                  <a:srgbClr val="FFFFFF"/>
                </a:solidFill>
                <a:latin typeface="Catamaran Bold"/>
                <a:ea typeface="Catamaran Bold"/>
                <a:cs typeface="Catamaran Bold"/>
                <a:sym typeface="Catamaran Bold"/>
              </a:rPr>
              <a:t>Pricelists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412326"/>
            <a:ext cx="18288000" cy="7874674"/>
          </a:xfrm>
          <a:custGeom>
            <a:avLst/>
            <a:gdLst/>
            <a:ahLst/>
            <a:cxnLst/>
            <a:rect l="l" t="t" r="r" b="b"/>
            <a:pathLst>
              <a:path w="18288000" h="7874674">
                <a:moveTo>
                  <a:pt x="0" y="0"/>
                </a:moveTo>
                <a:lnTo>
                  <a:pt x="18288000" y="0"/>
                </a:lnTo>
                <a:lnTo>
                  <a:pt x="18288000" y="7874674"/>
                </a:lnTo>
                <a:lnTo>
                  <a:pt x="0" y="7874674"/>
                </a:lnTo>
                <a:lnTo>
                  <a:pt x="0" y="0"/>
                </a:lnTo>
                <a:close/>
              </a:path>
            </a:pathLst>
          </a:custGeom>
          <a:blipFill>
            <a:blip r:embed="rId2"/>
            <a:stretch>
              <a:fillRect t="-21925"/>
            </a:stretch>
          </a:blipFill>
        </p:spPr>
      </p:sp>
      <p:sp>
        <p:nvSpPr>
          <p:cNvPr id="3" name="TextBox 3"/>
          <p:cNvSpPr txBox="1"/>
          <p:nvPr/>
        </p:nvSpPr>
        <p:spPr>
          <a:xfrm>
            <a:off x="614670" y="675280"/>
            <a:ext cx="4701471" cy="1359924"/>
          </a:xfrm>
          <a:prstGeom prst="rect">
            <a:avLst/>
          </a:prstGeom>
        </p:spPr>
        <p:txBody>
          <a:bodyPr lIns="0" tIns="0" rIns="0" bIns="0" rtlCol="0" anchor="t">
            <a:spAutoFit/>
          </a:bodyPr>
          <a:lstStyle/>
          <a:p>
            <a:pPr algn="ctr">
              <a:lnSpc>
                <a:spcPts val="10998"/>
              </a:lnSpc>
              <a:spcBef>
                <a:spcPct val="0"/>
              </a:spcBef>
            </a:pPr>
            <a:r>
              <a:rPr lang="en-US" sz="8460" b="1">
                <a:solidFill>
                  <a:srgbClr val="FFFFFF"/>
                </a:solidFill>
                <a:latin typeface="Catamaran Bold"/>
                <a:ea typeface="Catamaran Bold"/>
                <a:cs typeface="Catamaran Bold"/>
                <a:sym typeface="Catamaran Bold"/>
              </a:rPr>
              <a:t>MTO</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412326"/>
            <a:ext cx="18288000" cy="7874674"/>
          </a:xfrm>
          <a:custGeom>
            <a:avLst/>
            <a:gdLst/>
            <a:ahLst/>
            <a:cxnLst/>
            <a:rect l="l" t="t" r="r" b="b"/>
            <a:pathLst>
              <a:path w="18288000" h="7874674">
                <a:moveTo>
                  <a:pt x="0" y="0"/>
                </a:moveTo>
                <a:lnTo>
                  <a:pt x="18288000" y="0"/>
                </a:lnTo>
                <a:lnTo>
                  <a:pt x="18288000" y="7874674"/>
                </a:lnTo>
                <a:lnTo>
                  <a:pt x="0" y="7874674"/>
                </a:lnTo>
                <a:lnTo>
                  <a:pt x="0" y="0"/>
                </a:lnTo>
                <a:close/>
              </a:path>
            </a:pathLst>
          </a:custGeom>
          <a:blipFill>
            <a:blip r:embed="rId2"/>
            <a:stretch>
              <a:fillRect t="-21925"/>
            </a:stretch>
          </a:blipFill>
        </p:spPr>
      </p:sp>
      <p:sp>
        <p:nvSpPr>
          <p:cNvPr id="3" name="TextBox 3"/>
          <p:cNvSpPr txBox="1"/>
          <p:nvPr/>
        </p:nvSpPr>
        <p:spPr>
          <a:xfrm>
            <a:off x="614670" y="675280"/>
            <a:ext cx="4701471" cy="1359924"/>
          </a:xfrm>
          <a:prstGeom prst="rect">
            <a:avLst/>
          </a:prstGeom>
        </p:spPr>
        <p:txBody>
          <a:bodyPr lIns="0" tIns="0" rIns="0" bIns="0" rtlCol="0" anchor="t">
            <a:spAutoFit/>
          </a:bodyPr>
          <a:lstStyle/>
          <a:p>
            <a:pPr algn="ctr">
              <a:lnSpc>
                <a:spcPts val="10998"/>
              </a:lnSpc>
              <a:spcBef>
                <a:spcPct val="0"/>
              </a:spcBef>
            </a:pPr>
            <a:r>
              <a:rPr lang="en-US" sz="8460" b="1">
                <a:solidFill>
                  <a:srgbClr val="FFFFFF"/>
                </a:solidFill>
                <a:latin typeface="Catamaran Bold"/>
                <a:ea typeface="Catamaran Bold"/>
                <a:cs typeface="Catamaran Bold"/>
                <a:sym typeface="Catamaran Bold"/>
              </a:rPr>
              <a:t>MTO</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2404751"/>
            <a:ext cx="18288000" cy="7882249"/>
          </a:xfrm>
          <a:custGeom>
            <a:avLst/>
            <a:gdLst/>
            <a:ahLst/>
            <a:cxnLst/>
            <a:rect l="l" t="t" r="r" b="b"/>
            <a:pathLst>
              <a:path w="18288000" h="7882249">
                <a:moveTo>
                  <a:pt x="0" y="0"/>
                </a:moveTo>
                <a:lnTo>
                  <a:pt x="18288000" y="0"/>
                </a:lnTo>
                <a:lnTo>
                  <a:pt x="18288000" y="7882249"/>
                </a:lnTo>
                <a:lnTo>
                  <a:pt x="0" y="7882249"/>
                </a:lnTo>
                <a:lnTo>
                  <a:pt x="0" y="0"/>
                </a:lnTo>
                <a:close/>
              </a:path>
            </a:pathLst>
          </a:custGeom>
          <a:blipFill>
            <a:blip r:embed="rId2"/>
            <a:stretch>
              <a:fillRect t="-21807"/>
            </a:stretch>
          </a:blipFill>
        </p:spPr>
      </p:sp>
      <p:sp>
        <p:nvSpPr>
          <p:cNvPr id="3" name="TextBox 3"/>
          <p:cNvSpPr txBox="1"/>
          <p:nvPr/>
        </p:nvSpPr>
        <p:spPr>
          <a:xfrm>
            <a:off x="328033" y="659356"/>
            <a:ext cx="9860926" cy="1359924"/>
          </a:xfrm>
          <a:prstGeom prst="rect">
            <a:avLst/>
          </a:prstGeom>
        </p:spPr>
        <p:txBody>
          <a:bodyPr lIns="0" tIns="0" rIns="0" bIns="0" rtlCol="0" anchor="t">
            <a:spAutoFit/>
          </a:bodyPr>
          <a:lstStyle/>
          <a:p>
            <a:pPr algn="ctr">
              <a:lnSpc>
                <a:spcPts val="10998"/>
              </a:lnSpc>
              <a:spcBef>
                <a:spcPct val="0"/>
              </a:spcBef>
            </a:pPr>
            <a:r>
              <a:rPr lang="en-US" sz="8460" b="1">
                <a:solidFill>
                  <a:srgbClr val="FFFFFF"/>
                </a:solidFill>
                <a:latin typeface="Catamaran Bold"/>
                <a:ea typeface="Catamaran Bold"/>
                <a:cs typeface="Catamaran Bold"/>
                <a:sym typeface="Catamaran Bold"/>
              </a:rPr>
              <a:t>Optional Products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TextBox 2"/>
          <p:cNvSpPr txBox="1"/>
          <p:nvPr/>
        </p:nvSpPr>
        <p:spPr>
          <a:xfrm>
            <a:off x="5225453" y="3102519"/>
            <a:ext cx="8206887" cy="3434303"/>
          </a:xfrm>
          <a:prstGeom prst="rect">
            <a:avLst/>
          </a:prstGeom>
        </p:spPr>
        <p:txBody>
          <a:bodyPr lIns="0" tIns="0" rIns="0" bIns="0" rtlCol="0" anchor="t">
            <a:spAutoFit/>
          </a:bodyPr>
          <a:lstStyle/>
          <a:p>
            <a:pPr algn="ctr">
              <a:lnSpc>
                <a:spcPts val="27748"/>
              </a:lnSpc>
              <a:spcBef>
                <a:spcPct val="0"/>
              </a:spcBef>
            </a:pPr>
            <a:r>
              <a:rPr lang="en-US" sz="21344" b="1">
                <a:solidFill>
                  <a:srgbClr val="FFFFFF"/>
                </a:solidFill>
                <a:latin typeface="Catamaran Bold"/>
                <a:ea typeface="Catamaran Bold"/>
                <a:cs typeface="Catamaran Bold"/>
                <a:sym typeface="Catamaran Bold"/>
              </a:rPr>
              <a:t>CRM</a:t>
            </a:r>
          </a:p>
        </p:txBody>
      </p:sp>
      <p:sp>
        <p:nvSpPr>
          <p:cNvPr id="3" name="Freeform 3"/>
          <p:cNvSpPr/>
          <p:nvPr/>
        </p:nvSpPr>
        <p:spPr>
          <a:xfrm flipH="1">
            <a:off x="-299561" y="0"/>
            <a:ext cx="9443561" cy="18147854"/>
          </a:xfrm>
          <a:custGeom>
            <a:avLst/>
            <a:gdLst/>
            <a:ahLst/>
            <a:cxnLst/>
            <a:rect l="l" t="t" r="r" b="b"/>
            <a:pathLst>
              <a:path w="9443561" h="18147854">
                <a:moveTo>
                  <a:pt x="9443561" y="0"/>
                </a:moveTo>
                <a:lnTo>
                  <a:pt x="0" y="0"/>
                </a:lnTo>
                <a:lnTo>
                  <a:pt x="0" y="18147854"/>
                </a:lnTo>
                <a:lnTo>
                  <a:pt x="9443561" y="18147854"/>
                </a:lnTo>
                <a:lnTo>
                  <a:pt x="9443561" y="0"/>
                </a:lnTo>
                <a:close/>
              </a:path>
            </a:pathLst>
          </a:custGeom>
          <a:blipFill>
            <a:blip r:embed="rId2"/>
            <a:stretch>
              <a:fillRect/>
            </a:stretch>
          </a:blipFill>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54133" y="3439075"/>
            <a:ext cx="18179734" cy="4250160"/>
          </a:xfrm>
          <a:custGeom>
            <a:avLst/>
            <a:gdLst/>
            <a:ahLst/>
            <a:cxnLst/>
            <a:rect l="l" t="t" r="r" b="b"/>
            <a:pathLst>
              <a:path w="18179734" h="4250160">
                <a:moveTo>
                  <a:pt x="0" y="0"/>
                </a:moveTo>
                <a:lnTo>
                  <a:pt x="18179734" y="0"/>
                </a:lnTo>
                <a:lnTo>
                  <a:pt x="18179734" y="4250160"/>
                </a:lnTo>
                <a:lnTo>
                  <a:pt x="0" y="4250160"/>
                </a:lnTo>
                <a:lnTo>
                  <a:pt x="0" y="0"/>
                </a:lnTo>
                <a:close/>
              </a:path>
            </a:pathLst>
          </a:custGeom>
          <a:blipFill>
            <a:blip r:embed="rId3"/>
            <a:stretch>
              <a:fillRect b="-4796"/>
            </a:stretch>
          </a:blipFill>
        </p:spPr>
      </p:sp>
      <p:sp>
        <p:nvSpPr>
          <p:cNvPr id="3" name="TextBox 3"/>
          <p:cNvSpPr txBox="1"/>
          <p:nvPr/>
        </p:nvSpPr>
        <p:spPr>
          <a:xfrm>
            <a:off x="578001" y="1094655"/>
            <a:ext cx="4188188" cy="1369371"/>
          </a:xfrm>
          <a:prstGeom prst="rect">
            <a:avLst/>
          </a:prstGeom>
        </p:spPr>
        <p:txBody>
          <a:bodyPr lIns="0" tIns="0" rIns="0" bIns="0" rtlCol="0" anchor="t">
            <a:spAutoFit/>
          </a:bodyPr>
          <a:lstStyle/>
          <a:p>
            <a:pPr algn="ctr">
              <a:lnSpc>
                <a:spcPts val="10953"/>
              </a:lnSpc>
              <a:spcBef>
                <a:spcPct val="0"/>
              </a:spcBef>
            </a:pPr>
            <a:r>
              <a:rPr lang="en-US" sz="8425" b="1">
                <a:solidFill>
                  <a:srgbClr val="000000"/>
                </a:solidFill>
                <a:latin typeface="Catamaran Bold"/>
                <a:ea typeface="Catamaran Bold"/>
                <a:cs typeface="Catamaran Bold"/>
                <a:sym typeface="Catamaran Bold"/>
              </a:rPr>
              <a:t>pipelines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49902" y="1609159"/>
            <a:ext cx="17988197" cy="8229600"/>
          </a:xfrm>
          <a:custGeom>
            <a:avLst/>
            <a:gdLst/>
            <a:ahLst/>
            <a:cxnLst/>
            <a:rect l="l" t="t" r="r" b="b"/>
            <a:pathLst>
              <a:path w="17988197" h="8229600">
                <a:moveTo>
                  <a:pt x="0" y="0"/>
                </a:moveTo>
                <a:lnTo>
                  <a:pt x="17988196" y="0"/>
                </a:lnTo>
                <a:lnTo>
                  <a:pt x="17988196" y="8229600"/>
                </a:lnTo>
                <a:lnTo>
                  <a:pt x="0" y="8229600"/>
                </a:lnTo>
                <a:lnTo>
                  <a:pt x="0" y="0"/>
                </a:lnTo>
                <a:close/>
              </a:path>
            </a:pathLst>
          </a:custGeom>
          <a:blipFill>
            <a:blip r:embed="rId2"/>
            <a:stretch>
              <a:fillRect/>
            </a:stretch>
          </a:blipFill>
        </p:spPr>
      </p:sp>
      <p:sp>
        <p:nvSpPr>
          <p:cNvPr id="3" name="TextBox 3"/>
          <p:cNvSpPr txBox="1"/>
          <p:nvPr/>
        </p:nvSpPr>
        <p:spPr>
          <a:xfrm>
            <a:off x="0" y="40004"/>
            <a:ext cx="16256392" cy="1359404"/>
          </a:xfrm>
          <a:prstGeom prst="rect">
            <a:avLst/>
          </a:prstGeom>
        </p:spPr>
        <p:txBody>
          <a:bodyPr lIns="0" tIns="0" rIns="0" bIns="0" rtlCol="0" anchor="t">
            <a:spAutoFit/>
          </a:bodyPr>
          <a:lstStyle/>
          <a:p>
            <a:pPr algn="ctr">
              <a:lnSpc>
                <a:spcPts val="10998"/>
              </a:lnSpc>
              <a:spcBef>
                <a:spcPct val="0"/>
              </a:spcBef>
            </a:pPr>
            <a:r>
              <a:rPr lang="en-US" sz="8460" b="1">
                <a:solidFill>
                  <a:srgbClr val="000000"/>
                </a:solidFill>
                <a:latin typeface="Catamaran Bold"/>
                <a:ea typeface="Catamaran Bold"/>
                <a:cs typeface="Catamaran Bold"/>
                <a:sym typeface="Catamaran Bold"/>
              </a:rPr>
              <a:t>Example on pipeline and qutation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07728" y="1431056"/>
            <a:ext cx="18091594" cy="8480435"/>
          </a:xfrm>
          <a:custGeom>
            <a:avLst/>
            <a:gdLst/>
            <a:ahLst/>
            <a:cxnLst/>
            <a:rect l="l" t="t" r="r" b="b"/>
            <a:pathLst>
              <a:path w="18091594" h="8480435">
                <a:moveTo>
                  <a:pt x="0" y="0"/>
                </a:moveTo>
                <a:lnTo>
                  <a:pt x="18091594" y="0"/>
                </a:lnTo>
                <a:lnTo>
                  <a:pt x="18091594" y="8480435"/>
                </a:lnTo>
                <a:lnTo>
                  <a:pt x="0" y="8480435"/>
                </a:lnTo>
                <a:lnTo>
                  <a:pt x="0" y="0"/>
                </a:lnTo>
                <a:close/>
              </a:path>
            </a:pathLst>
          </a:custGeom>
          <a:blipFill>
            <a:blip r:embed="rId2"/>
            <a:stretch>
              <a:fillRect/>
            </a:stretch>
          </a:blipFill>
        </p:spPr>
      </p:sp>
      <p:sp>
        <p:nvSpPr>
          <p:cNvPr id="3" name="TextBox 3"/>
          <p:cNvSpPr txBox="1"/>
          <p:nvPr/>
        </p:nvSpPr>
        <p:spPr>
          <a:xfrm>
            <a:off x="600115" y="71652"/>
            <a:ext cx="9928771" cy="1359404"/>
          </a:xfrm>
          <a:prstGeom prst="rect">
            <a:avLst/>
          </a:prstGeom>
        </p:spPr>
        <p:txBody>
          <a:bodyPr lIns="0" tIns="0" rIns="0" bIns="0" rtlCol="0" anchor="t">
            <a:spAutoFit/>
          </a:bodyPr>
          <a:lstStyle/>
          <a:p>
            <a:pPr algn="ctr">
              <a:lnSpc>
                <a:spcPts val="10998"/>
              </a:lnSpc>
              <a:spcBef>
                <a:spcPct val="0"/>
              </a:spcBef>
            </a:pPr>
            <a:r>
              <a:rPr lang="en-US" sz="8460" b="1">
                <a:solidFill>
                  <a:srgbClr val="000000"/>
                </a:solidFill>
                <a:latin typeface="Catamaran Bold"/>
                <a:ea typeface="Catamaran Bold"/>
                <a:cs typeface="Catamaran Bold"/>
                <a:sym typeface="Catamaran Bold"/>
              </a:rPr>
              <a:t>graphs and measures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61138" b="-14587"/>
            </a:stretch>
          </a:blipFill>
        </p:spPr>
      </p:sp>
      <p:sp>
        <p:nvSpPr>
          <p:cNvPr id="3" name="TextBox 3"/>
          <p:cNvSpPr txBox="1"/>
          <p:nvPr/>
        </p:nvSpPr>
        <p:spPr>
          <a:xfrm>
            <a:off x="2405035" y="1234619"/>
            <a:ext cx="13477930" cy="1009650"/>
          </a:xfrm>
          <a:prstGeom prst="rect">
            <a:avLst/>
          </a:prstGeom>
        </p:spPr>
        <p:txBody>
          <a:bodyPr lIns="0" tIns="0" rIns="0" bIns="0" rtlCol="0" anchor="t">
            <a:spAutoFit/>
          </a:bodyPr>
          <a:lstStyle/>
          <a:p>
            <a:pPr marL="0" lvl="0" indent="0" algn="ctr">
              <a:lnSpc>
                <a:spcPts val="7920"/>
              </a:lnSpc>
              <a:spcBef>
                <a:spcPct val="0"/>
              </a:spcBef>
            </a:pPr>
            <a:r>
              <a:rPr lang="en-US" sz="6600" b="1">
                <a:solidFill>
                  <a:srgbClr val="000000"/>
                </a:solidFill>
                <a:latin typeface="Catamaran Bold"/>
                <a:ea typeface="Catamaran Bold"/>
                <a:cs typeface="Catamaran Bold"/>
                <a:sym typeface="Catamaran Bold"/>
              </a:rPr>
              <a:t>challenges</a:t>
            </a:r>
          </a:p>
        </p:txBody>
      </p:sp>
      <p:sp>
        <p:nvSpPr>
          <p:cNvPr id="4" name="TextBox 4"/>
          <p:cNvSpPr txBox="1"/>
          <p:nvPr/>
        </p:nvSpPr>
        <p:spPr>
          <a:xfrm>
            <a:off x="1943684" y="2489433"/>
            <a:ext cx="6676250" cy="2242200"/>
          </a:xfrm>
          <a:prstGeom prst="rect">
            <a:avLst/>
          </a:prstGeom>
        </p:spPr>
        <p:txBody>
          <a:bodyPr lIns="0" tIns="0" rIns="0" bIns="0" rtlCol="0" anchor="t">
            <a:spAutoFit/>
          </a:bodyPr>
          <a:lstStyle/>
          <a:p>
            <a:pPr algn="ctr">
              <a:lnSpc>
                <a:spcPts val="4483"/>
              </a:lnSpc>
            </a:pPr>
            <a:r>
              <a:rPr lang="en-US" sz="3448" b="1">
                <a:solidFill>
                  <a:srgbClr val="000000"/>
                </a:solidFill>
                <a:latin typeface="Aileron Bold"/>
                <a:ea typeface="Aileron Bold"/>
                <a:cs typeface="Aileron Bold"/>
                <a:sym typeface="Aileron Bold"/>
              </a:rPr>
              <a:t>Purchase Agreements</a:t>
            </a:r>
          </a:p>
          <a:p>
            <a:pPr algn="ctr">
              <a:lnSpc>
                <a:spcPts val="4483"/>
              </a:lnSpc>
            </a:pPr>
            <a:endParaRPr lang="en-US" sz="3448" b="1">
              <a:solidFill>
                <a:srgbClr val="000000"/>
              </a:solidFill>
              <a:latin typeface="Aileron Bold"/>
              <a:ea typeface="Aileron Bold"/>
              <a:cs typeface="Aileron Bold"/>
              <a:sym typeface="Aileron Bold"/>
            </a:endParaRPr>
          </a:p>
          <a:p>
            <a:pPr algn="ctr">
              <a:lnSpc>
                <a:spcPts val="4483"/>
              </a:lnSpc>
            </a:pPr>
            <a:endParaRPr lang="en-US" sz="3448" b="1">
              <a:solidFill>
                <a:srgbClr val="000000"/>
              </a:solidFill>
              <a:latin typeface="Aileron Bold"/>
              <a:ea typeface="Aileron Bold"/>
              <a:cs typeface="Aileron Bold"/>
              <a:sym typeface="Aileron Bold"/>
            </a:endParaRPr>
          </a:p>
          <a:p>
            <a:pPr marL="0" lvl="0" indent="0" algn="ctr">
              <a:lnSpc>
                <a:spcPts val="4483"/>
              </a:lnSpc>
              <a:spcBef>
                <a:spcPct val="0"/>
              </a:spcBef>
            </a:pPr>
            <a:endParaRPr lang="en-US" sz="3448" b="1">
              <a:solidFill>
                <a:srgbClr val="000000"/>
              </a:solidFill>
              <a:latin typeface="Aileron Bold"/>
              <a:ea typeface="Aileron Bold"/>
              <a:cs typeface="Aileron Bold"/>
              <a:sym typeface="Aileron Bold"/>
            </a:endParaRPr>
          </a:p>
        </p:txBody>
      </p:sp>
      <p:sp>
        <p:nvSpPr>
          <p:cNvPr id="5" name="TextBox 5"/>
          <p:cNvSpPr txBox="1"/>
          <p:nvPr/>
        </p:nvSpPr>
        <p:spPr>
          <a:xfrm>
            <a:off x="1873842" y="3683903"/>
            <a:ext cx="6815936" cy="2886916"/>
          </a:xfrm>
          <a:prstGeom prst="rect">
            <a:avLst/>
          </a:prstGeom>
        </p:spPr>
        <p:txBody>
          <a:bodyPr lIns="0" tIns="0" rIns="0" bIns="0" rtlCol="0" anchor="t">
            <a:spAutoFit/>
          </a:bodyPr>
          <a:lstStyle/>
          <a:p>
            <a:pPr algn="just">
              <a:lnSpc>
                <a:spcPts val="3320"/>
              </a:lnSpc>
            </a:pPr>
            <a:r>
              <a:rPr lang="en-US" sz="2372">
                <a:solidFill>
                  <a:srgbClr val="000000"/>
                </a:solidFill>
                <a:latin typeface="Catamaran"/>
                <a:ea typeface="Catamaran"/>
                <a:cs typeface="Catamaran"/>
                <a:sym typeface="Catamaran"/>
              </a:rPr>
              <a:t>Established purchase agreements with multiple vendors to secure fixed pricing for a defined period, and implemented a price comparison process to optimize supplier selection and reduce procurement costs.</a:t>
            </a:r>
          </a:p>
          <a:p>
            <a:pPr algn="just">
              <a:lnSpc>
                <a:spcPts val="3320"/>
              </a:lnSpc>
            </a:pPr>
            <a:endParaRPr lang="en-US" sz="2372">
              <a:solidFill>
                <a:srgbClr val="000000"/>
              </a:solidFill>
              <a:latin typeface="Catamaran"/>
              <a:ea typeface="Catamaran"/>
              <a:cs typeface="Catamaran"/>
              <a:sym typeface="Catamaran"/>
            </a:endParaRPr>
          </a:p>
          <a:p>
            <a:pPr algn="just">
              <a:lnSpc>
                <a:spcPts val="3320"/>
              </a:lnSpc>
            </a:pPr>
            <a:endParaRPr lang="en-US" sz="2372">
              <a:solidFill>
                <a:srgbClr val="000000"/>
              </a:solidFill>
              <a:latin typeface="Catamaran"/>
              <a:ea typeface="Catamaran"/>
              <a:cs typeface="Catamaran"/>
              <a:sym typeface="Catamaran"/>
            </a:endParaRPr>
          </a:p>
        </p:txBody>
      </p:sp>
      <p:sp>
        <p:nvSpPr>
          <p:cNvPr id="6" name="AutoShape 6"/>
          <p:cNvSpPr/>
          <p:nvPr/>
        </p:nvSpPr>
        <p:spPr>
          <a:xfrm>
            <a:off x="1873842" y="3405173"/>
            <a:ext cx="6815936" cy="0"/>
          </a:xfrm>
          <a:prstGeom prst="line">
            <a:avLst/>
          </a:prstGeom>
          <a:ln w="152400" cap="flat">
            <a:solidFill>
              <a:srgbClr val="EFA038"/>
            </a:solidFill>
            <a:prstDash val="solid"/>
            <a:headEnd type="none" w="sm" len="sm"/>
            <a:tailEnd type="none" w="sm" len="sm"/>
          </a:ln>
        </p:spPr>
      </p:sp>
      <p:sp>
        <p:nvSpPr>
          <p:cNvPr id="7" name="TextBox 7"/>
          <p:cNvSpPr txBox="1"/>
          <p:nvPr/>
        </p:nvSpPr>
        <p:spPr>
          <a:xfrm>
            <a:off x="9505547" y="2489433"/>
            <a:ext cx="6907781" cy="556275"/>
          </a:xfrm>
          <a:prstGeom prst="rect">
            <a:avLst/>
          </a:prstGeom>
        </p:spPr>
        <p:txBody>
          <a:bodyPr lIns="0" tIns="0" rIns="0" bIns="0" rtlCol="0" anchor="t">
            <a:spAutoFit/>
          </a:bodyPr>
          <a:lstStyle/>
          <a:p>
            <a:pPr marL="0" lvl="0" indent="0" algn="ctr">
              <a:lnSpc>
                <a:spcPts val="4483"/>
              </a:lnSpc>
              <a:spcBef>
                <a:spcPct val="0"/>
              </a:spcBef>
            </a:pPr>
            <a:r>
              <a:rPr lang="en-US" sz="3448" b="1">
                <a:solidFill>
                  <a:srgbClr val="000000"/>
                </a:solidFill>
                <a:latin typeface="Aileron Bold"/>
                <a:ea typeface="Aileron Bold"/>
                <a:cs typeface="Aileron Bold"/>
                <a:sym typeface="Aileron Bold"/>
              </a:rPr>
              <a:t>Sales Flexibility Enhancement</a:t>
            </a:r>
          </a:p>
        </p:txBody>
      </p:sp>
      <p:sp>
        <p:nvSpPr>
          <p:cNvPr id="8" name="TextBox 8"/>
          <p:cNvSpPr txBox="1"/>
          <p:nvPr/>
        </p:nvSpPr>
        <p:spPr>
          <a:xfrm>
            <a:off x="9505547" y="3683903"/>
            <a:ext cx="6907781" cy="2886916"/>
          </a:xfrm>
          <a:prstGeom prst="rect">
            <a:avLst/>
          </a:prstGeom>
        </p:spPr>
        <p:txBody>
          <a:bodyPr lIns="0" tIns="0" rIns="0" bIns="0" rtlCol="0" anchor="t">
            <a:spAutoFit/>
          </a:bodyPr>
          <a:lstStyle/>
          <a:p>
            <a:pPr algn="just">
              <a:lnSpc>
                <a:spcPts val="3320"/>
              </a:lnSpc>
            </a:pPr>
            <a:r>
              <a:rPr lang="en-US" sz="2372">
                <a:solidFill>
                  <a:srgbClr val="000000"/>
                </a:solidFill>
                <a:latin typeface="Catamaran"/>
                <a:ea typeface="Catamaran"/>
                <a:cs typeface="Catamaran"/>
                <a:sym typeface="Catamaran"/>
              </a:rPr>
              <a:t>Created tailored price lists for wholesale and corporate clients, implemented dynamic discount programs by period, and categorized products into on-demand and optional items to enhance sales flexibility and customer satisfaction.</a:t>
            </a:r>
          </a:p>
          <a:p>
            <a:pPr algn="just">
              <a:lnSpc>
                <a:spcPts val="3320"/>
              </a:lnSpc>
            </a:pPr>
            <a:endParaRPr lang="en-US" sz="2372">
              <a:solidFill>
                <a:srgbClr val="000000"/>
              </a:solidFill>
              <a:latin typeface="Catamaran"/>
              <a:ea typeface="Catamaran"/>
              <a:cs typeface="Catamaran"/>
              <a:sym typeface="Catamaran"/>
            </a:endParaRPr>
          </a:p>
          <a:p>
            <a:pPr algn="just">
              <a:lnSpc>
                <a:spcPts val="3320"/>
              </a:lnSpc>
            </a:pPr>
            <a:endParaRPr lang="en-US" sz="2372">
              <a:solidFill>
                <a:srgbClr val="000000"/>
              </a:solidFill>
              <a:latin typeface="Catamaran"/>
              <a:ea typeface="Catamaran"/>
              <a:cs typeface="Catamaran"/>
              <a:sym typeface="Catamaran"/>
            </a:endParaRPr>
          </a:p>
        </p:txBody>
      </p:sp>
      <p:sp>
        <p:nvSpPr>
          <p:cNvPr id="9" name="AutoShape 9"/>
          <p:cNvSpPr/>
          <p:nvPr/>
        </p:nvSpPr>
        <p:spPr>
          <a:xfrm>
            <a:off x="9505547" y="3405173"/>
            <a:ext cx="6907781" cy="0"/>
          </a:xfrm>
          <a:prstGeom prst="line">
            <a:avLst/>
          </a:prstGeom>
          <a:ln w="152400" cap="flat">
            <a:solidFill>
              <a:srgbClr val="EFA038"/>
            </a:solidFill>
            <a:prstDash val="solid"/>
            <a:headEnd type="none" w="sm" len="sm"/>
            <a:tailEnd type="none" w="sm" len="sm"/>
          </a:ln>
        </p:spPr>
      </p:sp>
      <p:sp>
        <p:nvSpPr>
          <p:cNvPr id="10" name="AutoShape 10"/>
          <p:cNvSpPr/>
          <p:nvPr/>
        </p:nvSpPr>
        <p:spPr>
          <a:xfrm>
            <a:off x="1873842" y="7397095"/>
            <a:ext cx="6815936" cy="0"/>
          </a:xfrm>
          <a:prstGeom prst="line">
            <a:avLst/>
          </a:prstGeom>
          <a:ln w="152400" cap="flat">
            <a:solidFill>
              <a:srgbClr val="EFA038"/>
            </a:solidFill>
            <a:prstDash val="solid"/>
            <a:headEnd type="none" w="sm" len="sm"/>
            <a:tailEnd type="none" w="sm" len="sm"/>
          </a:ln>
        </p:spPr>
      </p:sp>
      <p:sp>
        <p:nvSpPr>
          <p:cNvPr id="11" name="TextBox 11"/>
          <p:cNvSpPr txBox="1"/>
          <p:nvPr/>
        </p:nvSpPr>
        <p:spPr>
          <a:xfrm>
            <a:off x="9625268" y="7686592"/>
            <a:ext cx="6907781" cy="2380690"/>
          </a:xfrm>
          <a:prstGeom prst="rect">
            <a:avLst/>
          </a:prstGeom>
        </p:spPr>
        <p:txBody>
          <a:bodyPr lIns="0" tIns="0" rIns="0" bIns="0" rtlCol="0" anchor="t">
            <a:spAutoFit/>
          </a:bodyPr>
          <a:lstStyle/>
          <a:p>
            <a:pPr algn="just">
              <a:lnSpc>
                <a:spcPts val="3180"/>
              </a:lnSpc>
            </a:pPr>
            <a:r>
              <a:rPr lang="en-US" sz="2272">
                <a:solidFill>
                  <a:srgbClr val="000000"/>
                </a:solidFill>
                <a:latin typeface="Catamaran"/>
                <a:ea typeface="Catamaran"/>
                <a:cs typeface="Catamaran"/>
                <a:sym typeface="Catamaran"/>
              </a:rPr>
              <a:t>We faced difficulties in managing of our workforce, including hiring, attendance, time off, salaries, and employee management.so we implemented Odoo ERP modules such as Recruitment, Attendance, Employees, Time Off, and Payroll.to improve our HR and administrative processes effectively.</a:t>
            </a:r>
          </a:p>
        </p:txBody>
      </p:sp>
      <p:sp>
        <p:nvSpPr>
          <p:cNvPr id="12" name="AutoShape 12"/>
          <p:cNvSpPr/>
          <p:nvPr/>
        </p:nvSpPr>
        <p:spPr>
          <a:xfrm>
            <a:off x="9624437" y="7359439"/>
            <a:ext cx="6907781" cy="75313"/>
          </a:xfrm>
          <a:prstGeom prst="line">
            <a:avLst/>
          </a:prstGeom>
          <a:ln w="152400" cap="flat">
            <a:solidFill>
              <a:srgbClr val="EFA038"/>
            </a:solidFill>
            <a:prstDash val="solid"/>
            <a:headEnd type="none" w="sm" len="sm"/>
            <a:tailEnd type="none" w="sm" len="sm"/>
          </a:ln>
        </p:spPr>
      </p:sp>
      <p:sp>
        <p:nvSpPr>
          <p:cNvPr id="13" name="TextBox 13"/>
          <p:cNvSpPr txBox="1"/>
          <p:nvPr/>
        </p:nvSpPr>
        <p:spPr>
          <a:xfrm>
            <a:off x="1642312" y="7482820"/>
            <a:ext cx="6907781" cy="3217620"/>
          </a:xfrm>
          <a:prstGeom prst="rect">
            <a:avLst/>
          </a:prstGeom>
        </p:spPr>
        <p:txBody>
          <a:bodyPr lIns="0" tIns="0" rIns="0" bIns="0" rtlCol="0" anchor="t">
            <a:spAutoFit/>
          </a:bodyPr>
          <a:lstStyle/>
          <a:p>
            <a:pPr algn="just">
              <a:lnSpc>
                <a:spcPts val="3180"/>
              </a:lnSpc>
            </a:pPr>
            <a:r>
              <a:rPr lang="en-US" sz="2272">
                <a:solidFill>
                  <a:srgbClr val="000000"/>
                </a:solidFill>
                <a:latin typeface="Catamaran"/>
                <a:ea typeface="Catamaran"/>
                <a:cs typeface="Catamaran"/>
                <a:sym typeface="Catamaran"/>
              </a:rPr>
              <a:t>Salespeople often struggle with tracking leads,  opportunities, and quotations, leading to lost sales.To solve this, I developed a CRM module in Odoo ERP.</a:t>
            </a:r>
          </a:p>
          <a:p>
            <a:pPr algn="just">
              <a:lnSpc>
                <a:spcPts val="3180"/>
              </a:lnSpc>
            </a:pPr>
            <a:r>
              <a:rPr lang="en-US" sz="2272">
                <a:solidFill>
                  <a:srgbClr val="000000"/>
                </a:solidFill>
                <a:latin typeface="Catamaran"/>
                <a:ea typeface="Catamaran"/>
                <a:cs typeface="Catamaran"/>
                <a:sym typeface="Catamaran"/>
              </a:rPr>
              <a:t>It helps manage leads, opportunities, sales teams, pipelines, contracts, and quotations.</a:t>
            </a:r>
          </a:p>
          <a:p>
            <a:pPr algn="just">
              <a:lnSpc>
                <a:spcPts val="3180"/>
              </a:lnSpc>
            </a:pPr>
            <a:r>
              <a:rPr lang="en-US" sz="2272">
                <a:solidFill>
                  <a:srgbClr val="000000"/>
                </a:solidFill>
                <a:latin typeface="Catamaran"/>
                <a:ea typeface="Catamaran"/>
                <a:cs typeface="Catamaran"/>
                <a:sym typeface="Catamaran"/>
              </a:rPr>
              <a:t>This solution the efficiency and improves sales outcomes.</a:t>
            </a:r>
          </a:p>
          <a:p>
            <a:pPr algn="just">
              <a:lnSpc>
                <a:spcPts val="3320"/>
              </a:lnSpc>
            </a:pPr>
            <a:endParaRPr lang="en-US" sz="2272">
              <a:solidFill>
                <a:srgbClr val="000000"/>
              </a:solidFill>
              <a:latin typeface="Catamaran"/>
              <a:ea typeface="Catamaran"/>
              <a:cs typeface="Catamaran"/>
              <a:sym typeface="Catamaran"/>
            </a:endParaRPr>
          </a:p>
          <a:p>
            <a:pPr algn="just">
              <a:lnSpc>
                <a:spcPts val="3320"/>
              </a:lnSpc>
            </a:pPr>
            <a:endParaRPr lang="en-US" sz="2272">
              <a:solidFill>
                <a:srgbClr val="000000"/>
              </a:solidFill>
              <a:latin typeface="Catamaran"/>
              <a:ea typeface="Catamaran"/>
              <a:cs typeface="Catamaran"/>
              <a:sym typeface="Catamaran"/>
            </a:endParaRPr>
          </a:p>
        </p:txBody>
      </p:sp>
      <p:sp>
        <p:nvSpPr>
          <p:cNvPr id="14" name="TextBox 14"/>
          <p:cNvSpPr txBox="1"/>
          <p:nvPr/>
        </p:nvSpPr>
        <p:spPr>
          <a:xfrm>
            <a:off x="9625268" y="6704169"/>
            <a:ext cx="6907781" cy="556275"/>
          </a:xfrm>
          <a:prstGeom prst="rect">
            <a:avLst/>
          </a:prstGeom>
        </p:spPr>
        <p:txBody>
          <a:bodyPr lIns="0" tIns="0" rIns="0" bIns="0" rtlCol="0" anchor="t">
            <a:spAutoFit/>
          </a:bodyPr>
          <a:lstStyle/>
          <a:p>
            <a:pPr marL="0" lvl="0" indent="0" algn="ctr">
              <a:lnSpc>
                <a:spcPts val="4483"/>
              </a:lnSpc>
              <a:spcBef>
                <a:spcPct val="0"/>
              </a:spcBef>
            </a:pPr>
            <a:r>
              <a:rPr lang="en-US" sz="3448" b="1">
                <a:solidFill>
                  <a:srgbClr val="000000"/>
                </a:solidFill>
                <a:latin typeface="Aileron Bold"/>
                <a:ea typeface="Aileron Bold"/>
                <a:cs typeface="Aileron Bold"/>
                <a:sym typeface="Aileron Bold"/>
              </a:rPr>
              <a:t>HR Challenges and Solutions</a:t>
            </a:r>
          </a:p>
        </p:txBody>
      </p:sp>
      <p:sp>
        <p:nvSpPr>
          <p:cNvPr id="15" name="TextBox 15"/>
          <p:cNvSpPr txBox="1"/>
          <p:nvPr/>
        </p:nvSpPr>
        <p:spPr>
          <a:xfrm>
            <a:off x="1642312" y="6577636"/>
            <a:ext cx="6907781" cy="556275"/>
          </a:xfrm>
          <a:prstGeom prst="rect">
            <a:avLst/>
          </a:prstGeom>
        </p:spPr>
        <p:txBody>
          <a:bodyPr lIns="0" tIns="0" rIns="0" bIns="0" rtlCol="0" anchor="t">
            <a:spAutoFit/>
          </a:bodyPr>
          <a:lstStyle/>
          <a:p>
            <a:pPr marL="0" lvl="0" indent="0" algn="ctr">
              <a:lnSpc>
                <a:spcPts val="4483"/>
              </a:lnSpc>
              <a:spcBef>
                <a:spcPct val="0"/>
              </a:spcBef>
            </a:pPr>
            <a:r>
              <a:rPr lang="en-US" sz="3448" b="1">
                <a:solidFill>
                  <a:srgbClr val="000000"/>
                </a:solidFill>
                <a:latin typeface="Aileron Bold"/>
                <a:ea typeface="Aileron Bold"/>
                <a:cs typeface="Aileron Bold"/>
                <a:sym typeface="Aileron Bold"/>
              </a:rPr>
              <a:t>CRM Optimization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92202" y="3174793"/>
            <a:ext cx="17903595" cy="6857993"/>
          </a:xfrm>
          <a:custGeom>
            <a:avLst/>
            <a:gdLst/>
            <a:ahLst/>
            <a:cxnLst/>
            <a:rect l="l" t="t" r="r" b="b"/>
            <a:pathLst>
              <a:path w="17903595" h="6857993">
                <a:moveTo>
                  <a:pt x="0" y="0"/>
                </a:moveTo>
                <a:lnTo>
                  <a:pt x="17903596" y="0"/>
                </a:lnTo>
                <a:lnTo>
                  <a:pt x="17903596" y="6857993"/>
                </a:lnTo>
                <a:lnTo>
                  <a:pt x="0" y="6857993"/>
                </a:lnTo>
                <a:lnTo>
                  <a:pt x="0" y="0"/>
                </a:lnTo>
                <a:close/>
              </a:path>
            </a:pathLst>
          </a:custGeom>
          <a:blipFill>
            <a:blip r:embed="rId2"/>
            <a:stretch>
              <a:fillRect l="-236" r="-236"/>
            </a:stretch>
          </a:blipFill>
        </p:spPr>
      </p:sp>
      <p:sp>
        <p:nvSpPr>
          <p:cNvPr id="3" name="TextBox 3"/>
          <p:cNvSpPr txBox="1"/>
          <p:nvPr/>
        </p:nvSpPr>
        <p:spPr>
          <a:xfrm>
            <a:off x="0" y="559641"/>
            <a:ext cx="14531137" cy="1660400"/>
          </a:xfrm>
          <a:prstGeom prst="rect">
            <a:avLst/>
          </a:prstGeom>
        </p:spPr>
        <p:txBody>
          <a:bodyPr lIns="0" tIns="0" rIns="0" bIns="0" rtlCol="0" anchor="t">
            <a:spAutoFit/>
          </a:bodyPr>
          <a:lstStyle/>
          <a:p>
            <a:pPr algn="ctr">
              <a:lnSpc>
                <a:spcPts val="13337"/>
              </a:lnSpc>
              <a:spcBef>
                <a:spcPct val="0"/>
              </a:spcBef>
            </a:pPr>
            <a:r>
              <a:rPr lang="en-US" sz="10259" b="1">
                <a:solidFill>
                  <a:srgbClr val="000000"/>
                </a:solidFill>
                <a:latin typeface="Catamaran Bold"/>
                <a:ea typeface="Catamaran Bold"/>
                <a:cs typeface="Catamaran Bold"/>
                <a:sym typeface="Catamaran Bold"/>
              </a:rPr>
              <a:t>sales teams and domain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218741" y="2770409"/>
            <a:ext cx="17940939" cy="6984362"/>
          </a:xfrm>
          <a:custGeom>
            <a:avLst/>
            <a:gdLst/>
            <a:ahLst/>
            <a:cxnLst/>
            <a:rect l="l" t="t" r="r" b="b"/>
            <a:pathLst>
              <a:path w="17940939" h="6984362">
                <a:moveTo>
                  <a:pt x="0" y="0"/>
                </a:moveTo>
                <a:lnTo>
                  <a:pt x="17940939" y="0"/>
                </a:lnTo>
                <a:lnTo>
                  <a:pt x="17940939" y="6984362"/>
                </a:lnTo>
                <a:lnTo>
                  <a:pt x="0" y="6984362"/>
                </a:lnTo>
                <a:lnTo>
                  <a:pt x="0" y="0"/>
                </a:lnTo>
                <a:close/>
              </a:path>
            </a:pathLst>
          </a:custGeom>
          <a:blipFill>
            <a:blip r:embed="rId2"/>
            <a:stretch>
              <a:fillRect l="-231" r="-231"/>
            </a:stretch>
          </a:blipFill>
        </p:spPr>
      </p:sp>
      <p:sp>
        <p:nvSpPr>
          <p:cNvPr id="3" name="TextBox 3"/>
          <p:cNvSpPr txBox="1"/>
          <p:nvPr/>
        </p:nvSpPr>
        <p:spPr>
          <a:xfrm>
            <a:off x="218741" y="717207"/>
            <a:ext cx="6103523" cy="1359404"/>
          </a:xfrm>
          <a:prstGeom prst="rect">
            <a:avLst/>
          </a:prstGeom>
        </p:spPr>
        <p:txBody>
          <a:bodyPr lIns="0" tIns="0" rIns="0" bIns="0" rtlCol="0" anchor="t">
            <a:spAutoFit/>
          </a:bodyPr>
          <a:lstStyle/>
          <a:p>
            <a:pPr algn="ctr">
              <a:lnSpc>
                <a:spcPts val="10998"/>
              </a:lnSpc>
              <a:spcBef>
                <a:spcPct val="0"/>
              </a:spcBef>
            </a:pPr>
            <a:r>
              <a:rPr lang="en-US" sz="8460" b="1">
                <a:solidFill>
                  <a:srgbClr val="000000"/>
                </a:solidFill>
                <a:latin typeface="Catamaran Bold"/>
                <a:ea typeface="Catamaran Bold"/>
                <a:cs typeface="Catamaran Bold"/>
                <a:sym typeface="Catamaran Bold"/>
              </a:rPr>
              <a:t>qutations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10401" y="1635367"/>
            <a:ext cx="18067198" cy="8423831"/>
          </a:xfrm>
          <a:custGeom>
            <a:avLst/>
            <a:gdLst/>
            <a:ahLst/>
            <a:cxnLst/>
            <a:rect l="l" t="t" r="r" b="b"/>
            <a:pathLst>
              <a:path w="18067198" h="8423831">
                <a:moveTo>
                  <a:pt x="0" y="0"/>
                </a:moveTo>
                <a:lnTo>
                  <a:pt x="18067198" y="0"/>
                </a:lnTo>
                <a:lnTo>
                  <a:pt x="18067198" y="8423831"/>
                </a:lnTo>
                <a:lnTo>
                  <a:pt x="0" y="8423831"/>
                </a:lnTo>
                <a:lnTo>
                  <a:pt x="0" y="0"/>
                </a:lnTo>
                <a:close/>
              </a:path>
            </a:pathLst>
          </a:custGeom>
          <a:blipFill>
            <a:blip r:embed="rId2"/>
            <a:stretch>
              <a:fillRect/>
            </a:stretch>
          </a:blipFill>
        </p:spPr>
      </p:sp>
      <p:sp>
        <p:nvSpPr>
          <p:cNvPr id="3" name="TextBox 3"/>
          <p:cNvSpPr txBox="1"/>
          <p:nvPr/>
        </p:nvSpPr>
        <p:spPr>
          <a:xfrm>
            <a:off x="700728" y="152871"/>
            <a:ext cx="16080335" cy="1359404"/>
          </a:xfrm>
          <a:prstGeom prst="rect">
            <a:avLst/>
          </a:prstGeom>
        </p:spPr>
        <p:txBody>
          <a:bodyPr lIns="0" tIns="0" rIns="0" bIns="0" rtlCol="0" anchor="t">
            <a:spAutoFit/>
          </a:bodyPr>
          <a:lstStyle/>
          <a:p>
            <a:pPr algn="ctr">
              <a:lnSpc>
                <a:spcPts val="10998"/>
              </a:lnSpc>
              <a:spcBef>
                <a:spcPct val="0"/>
              </a:spcBef>
            </a:pPr>
            <a:r>
              <a:rPr lang="en-US" sz="8460" b="1">
                <a:solidFill>
                  <a:srgbClr val="000000"/>
                </a:solidFill>
                <a:latin typeface="Catamaran Bold"/>
                <a:ea typeface="Catamaran Bold"/>
                <a:cs typeface="Catamaran Bold"/>
                <a:sym typeface="Catamaran Bold"/>
              </a:rPr>
              <a:t>leads and convert to oppurtunity</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74728" y="2001044"/>
            <a:ext cx="17938544" cy="8027499"/>
          </a:xfrm>
          <a:custGeom>
            <a:avLst/>
            <a:gdLst/>
            <a:ahLst/>
            <a:cxnLst/>
            <a:rect l="l" t="t" r="r" b="b"/>
            <a:pathLst>
              <a:path w="17938544" h="8027499">
                <a:moveTo>
                  <a:pt x="0" y="0"/>
                </a:moveTo>
                <a:lnTo>
                  <a:pt x="17938544" y="0"/>
                </a:lnTo>
                <a:lnTo>
                  <a:pt x="17938544" y="8027499"/>
                </a:lnTo>
                <a:lnTo>
                  <a:pt x="0" y="8027499"/>
                </a:lnTo>
                <a:lnTo>
                  <a:pt x="0" y="0"/>
                </a:lnTo>
                <a:close/>
              </a:path>
            </a:pathLst>
          </a:custGeom>
          <a:blipFill>
            <a:blip r:embed="rId2"/>
            <a:stretch>
              <a:fillRect/>
            </a:stretch>
          </a:blipFill>
        </p:spPr>
      </p:sp>
      <p:sp>
        <p:nvSpPr>
          <p:cNvPr id="3" name="TextBox 3"/>
          <p:cNvSpPr txBox="1"/>
          <p:nvPr/>
        </p:nvSpPr>
        <p:spPr>
          <a:xfrm>
            <a:off x="551263" y="310898"/>
            <a:ext cx="8736211" cy="1359404"/>
          </a:xfrm>
          <a:prstGeom prst="rect">
            <a:avLst/>
          </a:prstGeom>
        </p:spPr>
        <p:txBody>
          <a:bodyPr lIns="0" tIns="0" rIns="0" bIns="0" rtlCol="0" anchor="t">
            <a:spAutoFit/>
          </a:bodyPr>
          <a:lstStyle/>
          <a:p>
            <a:pPr algn="ctr">
              <a:lnSpc>
                <a:spcPts val="10998"/>
              </a:lnSpc>
              <a:spcBef>
                <a:spcPct val="0"/>
              </a:spcBef>
            </a:pPr>
            <a:r>
              <a:rPr lang="en-US" sz="8460" b="1">
                <a:solidFill>
                  <a:srgbClr val="000000"/>
                </a:solidFill>
                <a:latin typeface="Catamaran Bold"/>
                <a:ea typeface="Catamaran Bold"/>
                <a:cs typeface="Catamaran Bold"/>
                <a:sym typeface="Catamaran Bold"/>
              </a:rPr>
              <a:t>important settings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TextBox 2"/>
          <p:cNvSpPr txBox="1"/>
          <p:nvPr/>
        </p:nvSpPr>
        <p:spPr>
          <a:xfrm>
            <a:off x="5225453" y="3102519"/>
            <a:ext cx="8206887" cy="3434303"/>
          </a:xfrm>
          <a:prstGeom prst="rect">
            <a:avLst/>
          </a:prstGeom>
        </p:spPr>
        <p:txBody>
          <a:bodyPr lIns="0" tIns="0" rIns="0" bIns="0" rtlCol="0" anchor="t">
            <a:spAutoFit/>
          </a:bodyPr>
          <a:lstStyle/>
          <a:p>
            <a:pPr algn="ctr">
              <a:lnSpc>
                <a:spcPts val="27748"/>
              </a:lnSpc>
              <a:spcBef>
                <a:spcPct val="0"/>
              </a:spcBef>
            </a:pPr>
            <a:r>
              <a:rPr lang="en-US" sz="21344" b="1">
                <a:solidFill>
                  <a:srgbClr val="FFFFFF"/>
                </a:solidFill>
                <a:latin typeface="Catamaran Bold"/>
                <a:ea typeface="Catamaran Bold"/>
                <a:cs typeface="Catamaran Bold"/>
                <a:sym typeface="Catamaran Bold"/>
              </a:rPr>
              <a:t>HR</a:t>
            </a:r>
          </a:p>
        </p:txBody>
      </p:sp>
      <p:sp>
        <p:nvSpPr>
          <p:cNvPr id="3" name="Freeform 3"/>
          <p:cNvSpPr/>
          <p:nvPr/>
        </p:nvSpPr>
        <p:spPr>
          <a:xfrm flipH="1">
            <a:off x="-299561" y="0"/>
            <a:ext cx="9443561" cy="18147854"/>
          </a:xfrm>
          <a:custGeom>
            <a:avLst/>
            <a:gdLst/>
            <a:ahLst/>
            <a:cxnLst/>
            <a:rect l="l" t="t" r="r" b="b"/>
            <a:pathLst>
              <a:path w="9443561" h="18147854">
                <a:moveTo>
                  <a:pt x="9443561" y="0"/>
                </a:moveTo>
                <a:lnTo>
                  <a:pt x="0" y="0"/>
                </a:lnTo>
                <a:lnTo>
                  <a:pt x="0" y="18147854"/>
                </a:lnTo>
                <a:lnTo>
                  <a:pt x="9443561" y="18147854"/>
                </a:lnTo>
                <a:lnTo>
                  <a:pt x="9443561" y="0"/>
                </a:lnTo>
                <a:close/>
              </a:path>
            </a:pathLst>
          </a:custGeom>
          <a:blipFill>
            <a:blip r:embed="rId2"/>
            <a:stretch>
              <a:fillRect/>
            </a:stretch>
          </a:blipFill>
        </p:spPr>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784168"/>
            <a:ext cx="18288000" cy="3628013"/>
          </a:xfrm>
          <a:custGeom>
            <a:avLst/>
            <a:gdLst/>
            <a:ahLst/>
            <a:cxnLst/>
            <a:rect l="l" t="t" r="r" b="b"/>
            <a:pathLst>
              <a:path w="18288000" h="3628013">
                <a:moveTo>
                  <a:pt x="0" y="0"/>
                </a:moveTo>
                <a:lnTo>
                  <a:pt x="18288000" y="0"/>
                </a:lnTo>
                <a:lnTo>
                  <a:pt x="18288000" y="3628013"/>
                </a:lnTo>
                <a:lnTo>
                  <a:pt x="0" y="3628013"/>
                </a:lnTo>
                <a:lnTo>
                  <a:pt x="0" y="0"/>
                </a:lnTo>
                <a:close/>
              </a:path>
            </a:pathLst>
          </a:custGeom>
          <a:blipFill>
            <a:blip r:embed="rId2"/>
            <a:stretch>
              <a:fillRect l="-223" r="-223"/>
            </a:stretch>
          </a:blipFill>
        </p:spPr>
      </p:sp>
      <p:sp>
        <p:nvSpPr>
          <p:cNvPr id="3" name="TextBox 3"/>
          <p:cNvSpPr txBox="1"/>
          <p:nvPr/>
        </p:nvSpPr>
        <p:spPr>
          <a:xfrm>
            <a:off x="193486" y="4585223"/>
            <a:ext cx="4470035" cy="664547"/>
          </a:xfrm>
          <a:prstGeom prst="rect">
            <a:avLst/>
          </a:prstGeom>
        </p:spPr>
        <p:txBody>
          <a:bodyPr lIns="0" tIns="0" rIns="0" bIns="0" rtlCol="0" anchor="t">
            <a:spAutoFit/>
          </a:bodyPr>
          <a:lstStyle/>
          <a:p>
            <a:pPr algn="ctr">
              <a:lnSpc>
                <a:spcPts val="5369"/>
              </a:lnSpc>
              <a:spcBef>
                <a:spcPct val="0"/>
              </a:spcBef>
            </a:pPr>
            <a:r>
              <a:rPr lang="en-US" sz="4130" b="1">
                <a:solidFill>
                  <a:srgbClr val="000000"/>
                </a:solidFill>
                <a:latin typeface="Catamaran Bold"/>
                <a:ea typeface="Catamaran Bold"/>
                <a:cs typeface="Catamaran Bold"/>
                <a:sym typeface="Catamaran Bold"/>
              </a:rPr>
              <a:t>Recruitment stages</a:t>
            </a:r>
          </a:p>
        </p:txBody>
      </p:sp>
      <p:sp>
        <p:nvSpPr>
          <p:cNvPr id="4" name="TextBox 4"/>
          <p:cNvSpPr txBox="1"/>
          <p:nvPr/>
        </p:nvSpPr>
        <p:spPr>
          <a:xfrm>
            <a:off x="0" y="105352"/>
            <a:ext cx="2826544" cy="678816"/>
          </a:xfrm>
          <a:prstGeom prst="rect">
            <a:avLst/>
          </a:prstGeom>
        </p:spPr>
        <p:txBody>
          <a:bodyPr lIns="0" tIns="0" rIns="0" bIns="0" rtlCol="0" anchor="t">
            <a:spAutoFit/>
          </a:bodyPr>
          <a:lstStyle/>
          <a:p>
            <a:pPr algn="ctr">
              <a:lnSpc>
                <a:spcPts val="5589"/>
              </a:lnSpc>
              <a:spcBef>
                <a:spcPct val="0"/>
              </a:spcBef>
            </a:pPr>
            <a:r>
              <a:rPr lang="en-US" sz="4299" b="1">
                <a:solidFill>
                  <a:srgbClr val="000000"/>
                </a:solidFill>
                <a:latin typeface="Catamaran Bold"/>
                <a:ea typeface="Catamaran Bold"/>
                <a:cs typeface="Catamaran Bold"/>
                <a:sym typeface="Catamaran Bold"/>
              </a:rPr>
              <a:t>Job position</a:t>
            </a:r>
          </a:p>
        </p:txBody>
      </p:sp>
      <p:sp>
        <p:nvSpPr>
          <p:cNvPr id="5" name="Freeform 5"/>
          <p:cNvSpPr/>
          <p:nvPr/>
        </p:nvSpPr>
        <p:spPr>
          <a:xfrm>
            <a:off x="0" y="5460912"/>
            <a:ext cx="18288000" cy="4826088"/>
          </a:xfrm>
          <a:custGeom>
            <a:avLst/>
            <a:gdLst/>
            <a:ahLst/>
            <a:cxnLst/>
            <a:rect l="l" t="t" r="r" b="b"/>
            <a:pathLst>
              <a:path w="18288000" h="4826088">
                <a:moveTo>
                  <a:pt x="0" y="0"/>
                </a:moveTo>
                <a:lnTo>
                  <a:pt x="18288000" y="0"/>
                </a:lnTo>
                <a:lnTo>
                  <a:pt x="18288000" y="4826088"/>
                </a:lnTo>
                <a:lnTo>
                  <a:pt x="0" y="4826088"/>
                </a:lnTo>
                <a:lnTo>
                  <a:pt x="0" y="0"/>
                </a:lnTo>
                <a:close/>
              </a:path>
            </a:pathLst>
          </a:custGeom>
          <a:blipFill>
            <a:blip r:embed="rId3"/>
            <a:stretch>
              <a:fillRect b="-419"/>
            </a:stretch>
          </a:blipFill>
        </p:spPr>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59028" y="1928677"/>
            <a:ext cx="17969943" cy="8108937"/>
          </a:xfrm>
          <a:custGeom>
            <a:avLst/>
            <a:gdLst/>
            <a:ahLst/>
            <a:cxnLst/>
            <a:rect l="l" t="t" r="r" b="b"/>
            <a:pathLst>
              <a:path w="17969943" h="8108937">
                <a:moveTo>
                  <a:pt x="0" y="0"/>
                </a:moveTo>
                <a:lnTo>
                  <a:pt x="17969944" y="0"/>
                </a:lnTo>
                <a:lnTo>
                  <a:pt x="17969944" y="8108937"/>
                </a:lnTo>
                <a:lnTo>
                  <a:pt x="0" y="8108937"/>
                </a:lnTo>
                <a:lnTo>
                  <a:pt x="0" y="0"/>
                </a:lnTo>
                <a:close/>
              </a:path>
            </a:pathLst>
          </a:custGeom>
          <a:blipFill>
            <a:blip r:embed="rId2"/>
            <a:stretch>
              <a:fillRect/>
            </a:stretch>
          </a:blipFill>
        </p:spPr>
      </p:sp>
      <p:sp>
        <p:nvSpPr>
          <p:cNvPr id="3" name="TextBox 3"/>
          <p:cNvSpPr txBox="1"/>
          <p:nvPr/>
        </p:nvSpPr>
        <p:spPr>
          <a:xfrm>
            <a:off x="326456" y="310898"/>
            <a:ext cx="5122962" cy="1359404"/>
          </a:xfrm>
          <a:prstGeom prst="rect">
            <a:avLst/>
          </a:prstGeom>
        </p:spPr>
        <p:txBody>
          <a:bodyPr lIns="0" tIns="0" rIns="0" bIns="0" rtlCol="0" anchor="t">
            <a:spAutoFit/>
          </a:bodyPr>
          <a:lstStyle/>
          <a:p>
            <a:pPr algn="ctr">
              <a:lnSpc>
                <a:spcPts val="10998"/>
              </a:lnSpc>
              <a:spcBef>
                <a:spcPct val="0"/>
              </a:spcBef>
            </a:pPr>
            <a:r>
              <a:rPr lang="en-US" sz="8460" b="1">
                <a:solidFill>
                  <a:srgbClr val="000000"/>
                </a:solidFill>
                <a:latin typeface="Catamaran Bold"/>
                <a:ea typeface="Catamaran Bold"/>
                <a:cs typeface="Catamaran Bold"/>
                <a:sym typeface="Catamaran Bold"/>
              </a:rPr>
              <a:t>Employees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100751" y="1593025"/>
            <a:ext cx="18086498" cy="8545870"/>
          </a:xfrm>
          <a:custGeom>
            <a:avLst/>
            <a:gdLst/>
            <a:ahLst/>
            <a:cxnLst/>
            <a:rect l="l" t="t" r="r" b="b"/>
            <a:pathLst>
              <a:path w="18086498" h="8545870">
                <a:moveTo>
                  <a:pt x="0" y="0"/>
                </a:moveTo>
                <a:lnTo>
                  <a:pt x="18086498" y="0"/>
                </a:lnTo>
                <a:lnTo>
                  <a:pt x="18086498" y="8545871"/>
                </a:lnTo>
                <a:lnTo>
                  <a:pt x="0" y="8545871"/>
                </a:lnTo>
                <a:lnTo>
                  <a:pt x="0" y="0"/>
                </a:lnTo>
                <a:close/>
              </a:path>
            </a:pathLst>
          </a:custGeom>
          <a:blipFill>
            <a:blip r:embed="rId2"/>
            <a:stretch>
              <a:fillRect/>
            </a:stretch>
          </a:blipFill>
        </p:spPr>
      </p:sp>
      <p:sp>
        <p:nvSpPr>
          <p:cNvPr id="3" name="TextBox 3"/>
          <p:cNvSpPr txBox="1"/>
          <p:nvPr/>
        </p:nvSpPr>
        <p:spPr>
          <a:xfrm>
            <a:off x="328525" y="233621"/>
            <a:ext cx="4538365" cy="1359404"/>
          </a:xfrm>
          <a:prstGeom prst="rect">
            <a:avLst/>
          </a:prstGeom>
        </p:spPr>
        <p:txBody>
          <a:bodyPr lIns="0" tIns="0" rIns="0" bIns="0" rtlCol="0" anchor="t">
            <a:spAutoFit/>
          </a:bodyPr>
          <a:lstStyle/>
          <a:p>
            <a:pPr algn="ctr">
              <a:lnSpc>
                <a:spcPts val="10998"/>
              </a:lnSpc>
              <a:spcBef>
                <a:spcPct val="0"/>
              </a:spcBef>
            </a:pPr>
            <a:r>
              <a:rPr lang="en-US" sz="8460" b="1">
                <a:solidFill>
                  <a:srgbClr val="000000"/>
                </a:solidFill>
                <a:latin typeface="Catamaran Bold"/>
                <a:ea typeface="Catamaran Bold"/>
                <a:cs typeface="Catamaran Bold"/>
                <a:sym typeface="Catamaran Bold"/>
              </a:rPr>
              <a:t>Contracts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8050" y="4526185"/>
            <a:ext cx="17931901" cy="4732115"/>
          </a:xfrm>
          <a:custGeom>
            <a:avLst/>
            <a:gdLst/>
            <a:ahLst/>
            <a:cxnLst/>
            <a:rect l="l" t="t" r="r" b="b"/>
            <a:pathLst>
              <a:path w="17931901" h="4732115">
                <a:moveTo>
                  <a:pt x="0" y="0"/>
                </a:moveTo>
                <a:lnTo>
                  <a:pt x="17931900" y="0"/>
                </a:lnTo>
                <a:lnTo>
                  <a:pt x="17931900" y="4732115"/>
                </a:lnTo>
                <a:lnTo>
                  <a:pt x="0" y="4732115"/>
                </a:lnTo>
                <a:lnTo>
                  <a:pt x="0" y="0"/>
                </a:lnTo>
                <a:close/>
              </a:path>
            </a:pathLst>
          </a:custGeom>
          <a:blipFill>
            <a:blip r:embed="rId2"/>
            <a:stretch>
              <a:fillRect b="-419"/>
            </a:stretch>
          </a:blipFill>
        </p:spPr>
      </p:sp>
      <p:sp>
        <p:nvSpPr>
          <p:cNvPr id="3" name="TextBox 3"/>
          <p:cNvSpPr txBox="1"/>
          <p:nvPr/>
        </p:nvSpPr>
        <p:spPr>
          <a:xfrm>
            <a:off x="731522" y="1184799"/>
            <a:ext cx="6159823" cy="1510258"/>
          </a:xfrm>
          <a:prstGeom prst="rect">
            <a:avLst/>
          </a:prstGeom>
        </p:spPr>
        <p:txBody>
          <a:bodyPr lIns="0" tIns="0" rIns="0" bIns="0" rtlCol="0" anchor="t">
            <a:spAutoFit/>
          </a:bodyPr>
          <a:lstStyle/>
          <a:p>
            <a:pPr algn="ctr">
              <a:lnSpc>
                <a:spcPts val="12291"/>
              </a:lnSpc>
              <a:spcBef>
                <a:spcPct val="0"/>
              </a:spcBef>
            </a:pPr>
            <a:r>
              <a:rPr lang="en-US" sz="9454" b="1">
                <a:solidFill>
                  <a:srgbClr val="000000"/>
                </a:solidFill>
                <a:latin typeface="Catamaran Bold"/>
                <a:ea typeface="Catamaran Bold"/>
                <a:cs typeface="Catamaran Bold"/>
                <a:sym typeface="Catamaran Bold"/>
              </a:rPr>
              <a:t>Attendance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398796" y="1903970"/>
            <a:ext cx="17728639" cy="8221656"/>
          </a:xfrm>
          <a:custGeom>
            <a:avLst/>
            <a:gdLst/>
            <a:ahLst/>
            <a:cxnLst/>
            <a:rect l="l" t="t" r="r" b="b"/>
            <a:pathLst>
              <a:path w="17728639" h="8221656">
                <a:moveTo>
                  <a:pt x="0" y="0"/>
                </a:moveTo>
                <a:lnTo>
                  <a:pt x="17728639" y="0"/>
                </a:lnTo>
                <a:lnTo>
                  <a:pt x="17728639" y="8221657"/>
                </a:lnTo>
                <a:lnTo>
                  <a:pt x="0" y="8221657"/>
                </a:lnTo>
                <a:lnTo>
                  <a:pt x="0" y="0"/>
                </a:lnTo>
                <a:close/>
              </a:path>
            </a:pathLst>
          </a:custGeom>
          <a:blipFill>
            <a:blip r:embed="rId2"/>
            <a:stretch>
              <a:fillRect/>
            </a:stretch>
          </a:blipFill>
        </p:spPr>
      </p:sp>
      <p:sp>
        <p:nvSpPr>
          <p:cNvPr id="3" name="TextBox 3"/>
          <p:cNvSpPr txBox="1"/>
          <p:nvPr/>
        </p:nvSpPr>
        <p:spPr>
          <a:xfrm>
            <a:off x="398796" y="310898"/>
            <a:ext cx="4018359" cy="1359404"/>
          </a:xfrm>
          <a:prstGeom prst="rect">
            <a:avLst/>
          </a:prstGeom>
        </p:spPr>
        <p:txBody>
          <a:bodyPr lIns="0" tIns="0" rIns="0" bIns="0" rtlCol="0" anchor="t">
            <a:spAutoFit/>
          </a:bodyPr>
          <a:lstStyle/>
          <a:p>
            <a:pPr algn="ctr">
              <a:lnSpc>
                <a:spcPts val="10998"/>
              </a:lnSpc>
              <a:spcBef>
                <a:spcPct val="0"/>
              </a:spcBef>
            </a:pPr>
            <a:r>
              <a:rPr lang="en-US" sz="8460" b="1">
                <a:solidFill>
                  <a:srgbClr val="FFFFFF"/>
                </a:solidFill>
                <a:latin typeface="Catamaran Bold"/>
                <a:ea typeface="Catamaran Bold"/>
                <a:cs typeface="Catamaran Bold"/>
                <a:sym typeface="Catamaran Bold"/>
              </a:rPr>
              <a:t>Time off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grpSp>
        <p:nvGrpSpPr>
          <p:cNvPr id="2" name="Group 2"/>
          <p:cNvGrpSpPr/>
          <p:nvPr/>
        </p:nvGrpSpPr>
        <p:grpSpPr>
          <a:xfrm>
            <a:off x="0" y="2287009"/>
            <a:ext cx="12094473" cy="4369904"/>
            <a:chOff x="0" y="0"/>
            <a:chExt cx="3185376" cy="1150921"/>
          </a:xfrm>
        </p:grpSpPr>
        <p:sp>
          <p:nvSpPr>
            <p:cNvPr id="3" name="Freeform 3"/>
            <p:cNvSpPr/>
            <p:nvPr/>
          </p:nvSpPr>
          <p:spPr>
            <a:xfrm>
              <a:off x="0" y="0"/>
              <a:ext cx="3185376" cy="1150921"/>
            </a:xfrm>
            <a:custGeom>
              <a:avLst/>
              <a:gdLst/>
              <a:ahLst/>
              <a:cxnLst/>
              <a:rect l="l" t="t" r="r" b="b"/>
              <a:pathLst>
                <a:path w="3185376" h="1150921">
                  <a:moveTo>
                    <a:pt x="0" y="0"/>
                  </a:moveTo>
                  <a:lnTo>
                    <a:pt x="3185376" y="0"/>
                  </a:lnTo>
                  <a:lnTo>
                    <a:pt x="3185376" y="1150921"/>
                  </a:lnTo>
                  <a:lnTo>
                    <a:pt x="0" y="1150921"/>
                  </a:lnTo>
                  <a:close/>
                </a:path>
              </a:pathLst>
            </a:custGeom>
            <a:solidFill>
              <a:srgbClr val="EFA038"/>
            </a:solidFill>
          </p:spPr>
        </p:sp>
        <p:sp>
          <p:nvSpPr>
            <p:cNvPr id="4" name="TextBox 4"/>
            <p:cNvSpPr txBox="1"/>
            <p:nvPr/>
          </p:nvSpPr>
          <p:spPr>
            <a:xfrm>
              <a:off x="0" y="-47625"/>
              <a:ext cx="3185376" cy="1198546"/>
            </a:xfrm>
            <a:prstGeom prst="rect">
              <a:avLst/>
            </a:prstGeom>
          </p:spPr>
          <p:txBody>
            <a:bodyPr lIns="50800" tIns="50800" rIns="50800" bIns="50800" rtlCol="0" anchor="ctr"/>
            <a:lstStyle/>
            <a:p>
              <a:pPr algn="ctr">
                <a:lnSpc>
                  <a:spcPts val="2940"/>
                </a:lnSpc>
              </a:pPr>
              <a:endParaRPr/>
            </a:p>
          </p:txBody>
        </p:sp>
      </p:grpSp>
      <p:sp>
        <p:nvSpPr>
          <p:cNvPr id="5" name="TextBox 5"/>
          <p:cNvSpPr txBox="1"/>
          <p:nvPr/>
        </p:nvSpPr>
        <p:spPr>
          <a:xfrm>
            <a:off x="622667" y="1315459"/>
            <a:ext cx="3694553" cy="971550"/>
          </a:xfrm>
          <a:prstGeom prst="rect">
            <a:avLst/>
          </a:prstGeom>
        </p:spPr>
        <p:txBody>
          <a:bodyPr lIns="0" tIns="0" rIns="0" bIns="0" rtlCol="0" anchor="t">
            <a:spAutoFit/>
          </a:bodyPr>
          <a:lstStyle/>
          <a:p>
            <a:pPr marL="0" lvl="0" indent="0" algn="l">
              <a:lnSpc>
                <a:spcPts val="7679"/>
              </a:lnSpc>
              <a:spcBef>
                <a:spcPct val="0"/>
              </a:spcBef>
            </a:pPr>
            <a:r>
              <a:rPr lang="en-US" sz="6399" b="1">
                <a:solidFill>
                  <a:srgbClr val="FAFBFC"/>
                </a:solidFill>
                <a:latin typeface="Catamaran Bold"/>
                <a:ea typeface="Catamaran Bold"/>
                <a:cs typeface="Catamaran Bold"/>
                <a:sym typeface="Catamaran Bold"/>
              </a:rPr>
              <a:t>Solutions</a:t>
            </a:r>
          </a:p>
        </p:txBody>
      </p:sp>
      <p:sp>
        <p:nvSpPr>
          <p:cNvPr id="6" name="Freeform 6"/>
          <p:cNvSpPr/>
          <p:nvPr/>
        </p:nvSpPr>
        <p:spPr>
          <a:xfrm>
            <a:off x="1028700" y="776425"/>
            <a:ext cx="374950" cy="380484"/>
          </a:xfrm>
          <a:custGeom>
            <a:avLst/>
            <a:gdLst/>
            <a:ahLst/>
            <a:cxnLst/>
            <a:rect l="l" t="t" r="r" b="b"/>
            <a:pathLst>
              <a:path w="374950" h="380484">
                <a:moveTo>
                  <a:pt x="0" y="0"/>
                </a:moveTo>
                <a:lnTo>
                  <a:pt x="374950" y="0"/>
                </a:lnTo>
                <a:lnTo>
                  <a:pt x="374950" y="380484"/>
                </a:lnTo>
                <a:lnTo>
                  <a:pt x="0" y="3804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486559" y="3281361"/>
            <a:ext cx="11607914" cy="4039997"/>
          </a:xfrm>
          <a:prstGeom prst="rect">
            <a:avLst/>
          </a:prstGeom>
        </p:spPr>
        <p:txBody>
          <a:bodyPr lIns="0" tIns="0" rIns="0" bIns="0" rtlCol="0" anchor="t">
            <a:spAutoFit/>
          </a:bodyPr>
          <a:lstStyle/>
          <a:p>
            <a:pPr marL="0" lvl="0" indent="0" algn="just">
              <a:lnSpc>
                <a:spcPts val="4044"/>
              </a:lnSpc>
              <a:spcBef>
                <a:spcPct val="0"/>
              </a:spcBef>
            </a:pPr>
            <a:r>
              <a:rPr lang="en-US" sz="2888">
                <a:solidFill>
                  <a:srgbClr val="000000"/>
                </a:solidFill>
                <a:latin typeface="Catamaran"/>
                <a:ea typeface="Catamaran"/>
                <a:cs typeface="Catamaran"/>
                <a:sym typeface="Catamaran"/>
              </a:rPr>
              <a:t>We implemented a customized Odoo ERP system to integrate and automate accounting, inventory, sales, purchases, HR, and CRM. Fiscal localization was configured to match local tax rules, and Anglo-Saxon accounting</a:t>
            </a:r>
            <a:r>
              <a:rPr lang="en-US" sz="2888" u="none">
                <a:solidFill>
                  <a:srgbClr val="000000"/>
                </a:solidFill>
                <a:latin typeface="Catamaran"/>
                <a:ea typeface="Catamaran"/>
                <a:cs typeface="Catamaran"/>
                <a:sym typeface="Catamaran"/>
              </a:rPr>
              <a:t> was enabled for accurate cost tracking. Assets like vehicles, furniture, and IT equipment were managed through automated templates. Loan management was set up with automated entries and flexible payment terms. Follow-up reminders were also created to improve customer payment collection and cash flow</a:t>
            </a:r>
          </a:p>
        </p:txBody>
      </p:sp>
      <p:sp>
        <p:nvSpPr>
          <p:cNvPr id="8" name="TextBox 8"/>
          <p:cNvSpPr txBox="1"/>
          <p:nvPr/>
        </p:nvSpPr>
        <p:spPr>
          <a:xfrm>
            <a:off x="1403650" y="735528"/>
            <a:ext cx="3032398" cy="231140"/>
          </a:xfrm>
          <a:prstGeom prst="rect">
            <a:avLst/>
          </a:prstGeom>
        </p:spPr>
        <p:txBody>
          <a:bodyPr lIns="0" tIns="0" rIns="0" bIns="0" rtlCol="0" anchor="t">
            <a:spAutoFit/>
          </a:bodyPr>
          <a:lstStyle/>
          <a:p>
            <a:pPr algn="l">
              <a:lnSpc>
                <a:spcPts val="1869"/>
              </a:lnSpc>
            </a:pPr>
            <a:r>
              <a:rPr lang="en-US" sz="1699" b="1" spc="67">
                <a:solidFill>
                  <a:srgbClr val="FFFFFF"/>
                </a:solidFill>
                <a:latin typeface="Catamaran Bold"/>
                <a:ea typeface="Catamaran Bold"/>
                <a:cs typeface="Catamaran Bold"/>
                <a:sym typeface="Catamaran Bold"/>
              </a:rPr>
              <a:t>FUTURE COMPANY</a:t>
            </a:r>
          </a:p>
        </p:txBody>
      </p:sp>
      <p:sp>
        <p:nvSpPr>
          <p:cNvPr id="9" name="Freeform 9"/>
          <p:cNvSpPr/>
          <p:nvPr/>
        </p:nvSpPr>
        <p:spPr>
          <a:xfrm>
            <a:off x="12498529" y="609410"/>
            <a:ext cx="5789471" cy="5458202"/>
          </a:xfrm>
          <a:custGeom>
            <a:avLst/>
            <a:gdLst/>
            <a:ahLst/>
            <a:cxnLst/>
            <a:rect l="l" t="t" r="r" b="b"/>
            <a:pathLst>
              <a:path w="5789471" h="5458202">
                <a:moveTo>
                  <a:pt x="0" y="0"/>
                </a:moveTo>
                <a:lnTo>
                  <a:pt x="5789471" y="0"/>
                </a:lnTo>
                <a:lnTo>
                  <a:pt x="5789471" y="5458202"/>
                </a:lnTo>
                <a:lnTo>
                  <a:pt x="0" y="5458202"/>
                </a:lnTo>
                <a:lnTo>
                  <a:pt x="0" y="0"/>
                </a:lnTo>
                <a:close/>
              </a:path>
            </a:pathLst>
          </a:custGeom>
          <a:blipFill>
            <a:blip r:embed="rId4"/>
            <a:stretch>
              <a:fillRect l="-27449" r="-27422"/>
            </a:stretch>
          </a:blipFill>
        </p:spPr>
      </p:sp>
      <p:sp>
        <p:nvSpPr>
          <p:cNvPr id="10" name="Freeform 10"/>
          <p:cNvSpPr/>
          <p:nvPr/>
        </p:nvSpPr>
        <p:spPr>
          <a:xfrm rot="-10800000" flipH="1">
            <a:off x="16111672" y="-3829840"/>
            <a:ext cx="3183012" cy="6116850"/>
          </a:xfrm>
          <a:custGeom>
            <a:avLst/>
            <a:gdLst/>
            <a:ahLst/>
            <a:cxnLst/>
            <a:rect l="l" t="t" r="r" b="b"/>
            <a:pathLst>
              <a:path w="3183012" h="6116850">
                <a:moveTo>
                  <a:pt x="3183012" y="0"/>
                </a:moveTo>
                <a:lnTo>
                  <a:pt x="0" y="0"/>
                </a:lnTo>
                <a:lnTo>
                  <a:pt x="0" y="6116849"/>
                </a:lnTo>
                <a:lnTo>
                  <a:pt x="3183012" y="6116849"/>
                </a:lnTo>
                <a:lnTo>
                  <a:pt x="3183012" y="0"/>
                </a:lnTo>
                <a:close/>
              </a:path>
            </a:pathLst>
          </a:custGeom>
          <a:blipFill>
            <a:blip r:embed="rId5"/>
            <a:stretch>
              <a:fillRect/>
            </a:stretch>
          </a:blipFill>
        </p:spPr>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TextBox 2"/>
          <p:cNvSpPr txBox="1"/>
          <p:nvPr/>
        </p:nvSpPr>
        <p:spPr>
          <a:xfrm>
            <a:off x="7101257" y="5119169"/>
            <a:ext cx="10158043" cy="2480870"/>
          </a:xfrm>
          <a:prstGeom prst="rect">
            <a:avLst/>
          </a:prstGeom>
        </p:spPr>
        <p:txBody>
          <a:bodyPr lIns="0" tIns="0" rIns="0" bIns="0" rtlCol="0" anchor="t">
            <a:spAutoFit/>
          </a:bodyPr>
          <a:lstStyle/>
          <a:p>
            <a:pPr algn="ctr">
              <a:lnSpc>
                <a:spcPts val="19974"/>
              </a:lnSpc>
              <a:spcBef>
                <a:spcPct val="0"/>
              </a:spcBef>
            </a:pPr>
            <a:r>
              <a:rPr lang="en-US" sz="15364" b="1">
                <a:solidFill>
                  <a:srgbClr val="FFFFFF">
                    <a:alpha val="69804"/>
                  </a:srgbClr>
                </a:solidFill>
                <a:latin typeface="Catamaran Bold"/>
                <a:ea typeface="Catamaran Bold"/>
                <a:cs typeface="Catamaran Bold"/>
                <a:sym typeface="Catamaran Bold"/>
              </a:rPr>
              <a:t>Thank You</a:t>
            </a:r>
          </a:p>
        </p:txBody>
      </p:sp>
      <p:sp>
        <p:nvSpPr>
          <p:cNvPr id="3" name="Freeform 3"/>
          <p:cNvSpPr/>
          <p:nvPr/>
        </p:nvSpPr>
        <p:spPr>
          <a:xfrm flipH="1">
            <a:off x="-1010887" y="-599701"/>
            <a:ext cx="9443561" cy="18147854"/>
          </a:xfrm>
          <a:custGeom>
            <a:avLst/>
            <a:gdLst/>
            <a:ahLst/>
            <a:cxnLst/>
            <a:rect l="l" t="t" r="r" b="b"/>
            <a:pathLst>
              <a:path w="9443561" h="18147854">
                <a:moveTo>
                  <a:pt x="9443561" y="0"/>
                </a:moveTo>
                <a:lnTo>
                  <a:pt x="0" y="0"/>
                </a:lnTo>
                <a:lnTo>
                  <a:pt x="0" y="18147854"/>
                </a:lnTo>
                <a:lnTo>
                  <a:pt x="9443561" y="18147854"/>
                </a:lnTo>
                <a:lnTo>
                  <a:pt x="9443561" y="0"/>
                </a:lnTo>
                <a:close/>
              </a:path>
            </a:pathLst>
          </a:custGeom>
          <a:blipFill>
            <a:blip r:embed="rId2"/>
            <a:stretch>
              <a:fillRect/>
            </a:stretch>
          </a:blipFill>
        </p:spPr>
      </p:sp>
      <p:grpSp>
        <p:nvGrpSpPr>
          <p:cNvPr id="4" name="Group 4"/>
          <p:cNvGrpSpPr/>
          <p:nvPr/>
        </p:nvGrpSpPr>
        <p:grpSpPr>
          <a:xfrm rot="5400000">
            <a:off x="884941" y="1098191"/>
            <a:ext cx="2716633" cy="1358316"/>
            <a:chOff x="0" y="0"/>
            <a:chExt cx="812800" cy="406400"/>
          </a:xfrm>
        </p:grpSpPr>
        <p:sp>
          <p:nvSpPr>
            <p:cNvPr id="5" name="Freeform 5"/>
            <p:cNvSpPr/>
            <p:nvPr/>
          </p:nvSpPr>
          <p:spPr>
            <a:xfrm>
              <a:off x="0" y="0"/>
              <a:ext cx="812800" cy="406400"/>
            </a:xfrm>
            <a:custGeom>
              <a:avLst/>
              <a:gdLst/>
              <a:ahLst/>
              <a:cxnLst/>
              <a:rect l="l" t="t" r="r" b="b"/>
              <a:pathLst>
                <a:path w="812800" h="4064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FA038"/>
            </a:solidFill>
          </p:spPr>
        </p:sp>
        <p:sp>
          <p:nvSpPr>
            <p:cNvPr id="6" name="TextBox 6"/>
            <p:cNvSpPr txBox="1"/>
            <p:nvPr/>
          </p:nvSpPr>
          <p:spPr>
            <a:xfrm>
              <a:off x="203200" y="120650"/>
              <a:ext cx="406400" cy="285750"/>
            </a:xfrm>
            <a:prstGeom prst="rect">
              <a:avLst/>
            </a:prstGeom>
          </p:spPr>
          <p:txBody>
            <a:bodyPr lIns="50800" tIns="50800" rIns="50800" bIns="50800" rtlCol="0" anchor="ctr"/>
            <a:lstStyle/>
            <a:p>
              <a:pPr algn="ctr">
                <a:lnSpc>
                  <a:spcPts val="1869"/>
                </a:lnSpc>
              </a:pPr>
              <a:endParaRPr/>
            </a:p>
          </p:txBody>
        </p:sp>
      </p:grpSp>
      <p:grpSp>
        <p:nvGrpSpPr>
          <p:cNvPr id="7" name="Group 7"/>
          <p:cNvGrpSpPr/>
          <p:nvPr/>
        </p:nvGrpSpPr>
        <p:grpSpPr>
          <a:xfrm rot="5400000">
            <a:off x="-2734347" y="4707582"/>
            <a:ext cx="6893838" cy="3446919"/>
            <a:chOff x="0" y="0"/>
            <a:chExt cx="812800" cy="406400"/>
          </a:xfrm>
        </p:grpSpPr>
        <p:sp>
          <p:nvSpPr>
            <p:cNvPr id="8" name="Freeform 8"/>
            <p:cNvSpPr/>
            <p:nvPr/>
          </p:nvSpPr>
          <p:spPr>
            <a:xfrm>
              <a:off x="0" y="0"/>
              <a:ext cx="812800" cy="406400"/>
            </a:xfrm>
            <a:custGeom>
              <a:avLst/>
              <a:gdLst/>
              <a:ahLst/>
              <a:cxnLst/>
              <a:rect l="l" t="t" r="r" b="b"/>
              <a:pathLst>
                <a:path w="812800" h="4064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FA038"/>
            </a:solidFill>
          </p:spPr>
        </p:sp>
        <p:sp>
          <p:nvSpPr>
            <p:cNvPr id="9" name="TextBox 9"/>
            <p:cNvSpPr txBox="1"/>
            <p:nvPr/>
          </p:nvSpPr>
          <p:spPr>
            <a:xfrm>
              <a:off x="203200" y="120650"/>
              <a:ext cx="406400" cy="285750"/>
            </a:xfrm>
            <a:prstGeom prst="rect">
              <a:avLst/>
            </a:prstGeom>
          </p:spPr>
          <p:txBody>
            <a:bodyPr lIns="50800" tIns="50800" rIns="50800" bIns="50800" rtlCol="0" anchor="ctr"/>
            <a:lstStyle/>
            <a:p>
              <a:pPr algn="ctr">
                <a:lnSpc>
                  <a:spcPts val="186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TextBox 2"/>
          <p:cNvSpPr txBox="1"/>
          <p:nvPr/>
        </p:nvSpPr>
        <p:spPr>
          <a:xfrm>
            <a:off x="4422219" y="2391789"/>
            <a:ext cx="10497052" cy="5982678"/>
          </a:xfrm>
          <a:prstGeom prst="rect">
            <a:avLst/>
          </a:prstGeom>
        </p:spPr>
        <p:txBody>
          <a:bodyPr lIns="0" tIns="0" rIns="0" bIns="0" rtlCol="0" anchor="t">
            <a:spAutoFit/>
          </a:bodyPr>
          <a:lstStyle/>
          <a:p>
            <a:pPr algn="ctr">
              <a:lnSpc>
                <a:spcPts val="15809"/>
              </a:lnSpc>
            </a:pPr>
            <a:r>
              <a:rPr lang="en-US" sz="12161" b="1">
                <a:solidFill>
                  <a:srgbClr val="FFFFFF"/>
                </a:solidFill>
                <a:latin typeface="Catamaran Bold"/>
                <a:ea typeface="Catamaran Bold"/>
                <a:cs typeface="Catamaran Bold"/>
                <a:sym typeface="Catamaran Bold"/>
              </a:rPr>
              <a:t>Configuration and</a:t>
            </a:r>
          </a:p>
          <a:p>
            <a:pPr algn="ctr">
              <a:lnSpc>
                <a:spcPts val="15809"/>
              </a:lnSpc>
              <a:spcBef>
                <a:spcPct val="0"/>
              </a:spcBef>
            </a:pPr>
            <a:r>
              <a:rPr lang="en-US" sz="12161" b="1">
                <a:solidFill>
                  <a:srgbClr val="FFFFFF"/>
                </a:solidFill>
                <a:latin typeface="Catamaran Bold"/>
                <a:ea typeface="Catamaran Bold"/>
                <a:cs typeface="Catamaran Bold"/>
                <a:sym typeface="Catamaran Bold"/>
              </a:rPr>
              <a:t>Accounting</a:t>
            </a:r>
          </a:p>
        </p:txBody>
      </p:sp>
      <p:sp>
        <p:nvSpPr>
          <p:cNvPr id="3" name="Freeform 3"/>
          <p:cNvSpPr/>
          <p:nvPr/>
        </p:nvSpPr>
        <p:spPr>
          <a:xfrm flipH="1">
            <a:off x="-299561" y="0"/>
            <a:ext cx="9443561" cy="18147854"/>
          </a:xfrm>
          <a:custGeom>
            <a:avLst/>
            <a:gdLst/>
            <a:ahLst/>
            <a:cxnLst/>
            <a:rect l="l" t="t" r="r" b="b"/>
            <a:pathLst>
              <a:path w="9443561" h="18147854">
                <a:moveTo>
                  <a:pt x="9443561" y="0"/>
                </a:moveTo>
                <a:lnTo>
                  <a:pt x="0" y="0"/>
                </a:lnTo>
                <a:lnTo>
                  <a:pt x="0" y="18147854"/>
                </a:lnTo>
                <a:lnTo>
                  <a:pt x="9443561" y="18147854"/>
                </a:lnTo>
                <a:lnTo>
                  <a:pt x="9443561"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6E80"/>
        </a:solidFill>
        <a:effectLst/>
      </p:bgPr>
    </p:bg>
    <p:spTree>
      <p:nvGrpSpPr>
        <p:cNvPr id="1" name=""/>
        <p:cNvGrpSpPr/>
        <p:nvPr/>
      </p:nvGrpSpPr>
      <p:grpSpPr>
        <a:xfrm>
          <a:off x="0" y="0"/>
          <a:ext cx="0" cy="0"/>
          <a:chOff x="0" y="0"/>
          <a:chExt cx="0" cy="0"/>
        </a:xfrm>
      </p:grpSpPr>
      <p:sp>
        <p:nvSpPr>
          <p:cNvPr id="2" name="Freeform 2"/>
          <p:cNvSpPr/>
          <p:nvPr/>
        </p:nvSpPr>
        <p:spPr>
          <a:xfrm>
            <a:off x="0" y="1756278"/>
            <a:ext cx="18288000" cy="8530722"/>
          </a:xfrm>
          <a:custGeom>
            <a:avLst/>
            <a:gdLst/>
            <a:ahLst/>
            <a:cxnLst/>
            <a:rect l="l" t="t" r="r" b="b"/>
            <a:pathLst>
              <a:path w="18288000" h="8530722">
                <a:moveTo>
                  <a:pt x="0" y="0"/>
                </a:moveTo>
                <a:lnTo>
                  <a:pt x="18288000" y="0"/>
                </a:lnTo>
                <a:lnTo>
                  <a:pt x="18288000" y="8530722"/>
                </a:lnTo>
                <a:lnTo>
                  <a:pt x="0" y="8530722"/>
                </a:lnTo>
                <a:lnTo>
                  <a:pt x="0" y="0"/>
                </a:lnTo>
                <a:close/>
              </a:path>
            </a:pathLst>
          </a:custGeom>
          <a:blipFill>
            <a:blip r:embed="rId2"/>
            <a:stretch>
              <a:fillRect l="-2251" t="-1093" r="-2251"/>
            </a:stretch>
          </a:blipFill>
        </p:spPr>
      </p:sp>
      <p:sp>
        <p:nvSpPr>
          <p:cNvPr id="3" name="TextBox 3"/>
          <p:cNvSpPr txBox="1"/>
          <p:nvPr/>
        </p:nvSpPr>
        <p:spPr>
          <a:xfrm>
            <a:off x="264542" y="-171450"/>
            <a:ext cx="9215289" cy="1493516"/>
          </a:xfrm>
          <a:prstGeom prst="rect">
            <a:avLst/>
          </a:prstGeom>
        </p:spPr>
        <p:txBody>
          <a:bodyPr lIns="0" tIns="0" rIns="0" bIns="0" rtlCol="0" anchor="t">
            <a:spAutoFit/>
          </a:bodyPr>
          <a:lstStyle/>
          <a:p>
            <a:pPr algn="ctr">
              <a:lnSpc>
                <a:spcPts val="12180"/>
              </a:lnSpc>
            </a:pPr>
            <a:r>
              <a:rPr lang="en-US" sz="8700" b="1">
                <a:solidFill>
                  <a:srgbClr val="FFFFFF"/>
                </a:solidFill>
                <a:latin typeface="Canva Sans Bold"/>
                <a:ea typeface="Canva Sans Bold"/>
                <a:cs typeface="Canva Sans Bold"/>
                <a:sym typeface="Canva Sans Bold"/>
              </a:rPr>
              <a:t>Company Details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727</Words>
  <Application>Microsoft Office PowerPoint</Application>
  <PresentationFormat>Custom</PresentationFormat>
  <Paragraphs>125</Paragraphs>
  <Slides>70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Arimo Bold</vt:lpstr>
      <vt:lpstr>Calibri</vt:lpstr>
      <vt:lpstr>Aileron Bold</vt:lpstr>
      <vt:lpstr>Catamaran</vt:lpstr>
      <vt:lpstr>Catamaran Light</vt:lpstr>
      <vt:lpstr>Arimo</vt:lpstr>
      <vt:lpstr>Canva Sans Bold</vt:lpstr>
      <vt:lpstr>Arial</vt:lpstr>
      <vt:lpstr>Catamaran Bold</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 Presentations</dc:title>
  <dc:creator>Apex-Telecom</dc:creator>
  <cp:lastModifiedBy>mohamed fayed</cp:lastModifiedBy>
  <cp:revision>1</cp:revision>
  <dcterms:created xsi:type="dcterms:W3CDTF">2006-08-16T00:00:00Z</dcterms:created>
  <dcterms:modified xsi:type="dcterms:W3CDTF">2025-04-27T15:37:43Z</dcterms:modified>
  <dc:identifier>DAGlxmokf0Q</dc:identifier>
</cp:coreProperties>
</file>